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%3A%2F%2Ftoutpourmaclasse.eklablog.com%2Fassocier-des-collections-ayant-le-meme-nombre-d-objets-a118696474&amp;psig=AOvVaw0OozovhVuL_x6aDbt4rhlZ&amp;ust=1585147942203000&amp;source=images&amp;cd=vfe&amp;ved=0CAIQjRxqFwoTCKC0hbaus-gCFQAAAAAdAAAAABA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%3A%2F%2Ftoutpourmaclasse.eklablog.com%2Fassocier-des-collections-ayant-le-meme-nombre-d-objets-a118696474&amp;psig=AOvVaw0OozovhVuL_x6aDbt4rhlZ&amp;ust=1585147942203000&amp;source=images&amp;cd=vfe&amp;ved=0CAIQjRxqFwoTCKC0hbaus-gCFQAAAAAdAAAAABA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%3A%2F%2Ftoutpourmaclasse.eklablog.com%2Fassocier-des-collections-ayant-le-meme-nombre-d-objets-a118696474&amp;psig=AOvVaw0OozovhVuL_x6aDbt4rhlZ&amp;ust=1585147942203000&amp;source=images&amp;cd=vfe&amp;ved=0CAIQjRxqFwoTCKC0hbaus-gCFQAAAAAdAAAAABA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%3A%2F%2Ftoutpourmaclasse.eklablog.com%2Fassocier-des-collections-ayant-le-meme-nombre-d-objets-a118696474&amp;psig=AOvVaw0OozovhVuL_x6aDbt4rhlZ&amp;ust=1585147942203000&amp;source=images&amp;cd=vfe&amp;ved=0CAIQjRxqFwoTCKC0hbaus-gCFQAAAAAdAAAAABA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%3A%2F%2Ftoutpourmaclasse.eklablog.com%2Fassocier-des-collections-ayant-le-meme-nombre-d-objets-a118696474&amp;psig=AOvVaw0OozovhVuL_x6aDbt4rhlZ&amp;ust=1585147942203000&amp;source=images&amp;cd=vfe&amp;ved=0CAIQjRxqFwoTCKC0hbaus-gCFQAAAAAdAAAAABA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08E44-3B40-4AA8-8AC3-8FDD9EB3C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2468" y="667985"/>
            <a:ext cx="8791575" cy="93221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Le trésor des brigands</a:t>
            </a:r>
          </a:p>
        </p:txBody>
      </p:sp>
      <p:pic>
        <p:nvPicPr>
          <p:cNvPr id="5" name="Image 4" descr="Une image contenant noir, assis, table, sac&#10;&#10;Description générée automatiquement">
            <a:extLst>
              <a:ext uri="{FF2B5EF4-FFF2-40B4-BE49-F238E27FC236}">
                <a16:creationId xmlns:a16="http://schemas.microsoft.com/office/drawing/2014/main" id="{E02587AF-BD57-494A-A0CC-3B9658D05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7" r="2292" b="10185"/>
          <a:stretch/>
        </p:blipFill>
        <p:spPr>
          <a:xfrm rot="16200000">
            <a:off x="3919401" y="2205172"/>
            <a:ext cx="3914779" cy="3304906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</p:spTree>
    <p:extLst>
      <p:ext uri="{BB962C8B-B14F-4D97-AF65-F5344CB8AC3E}">
        <p14:creationId xmlns:p14="http://schemas.microsoft.com/office/powerpoint/2010/main" val="11613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069" y="309914"/>
            <a:ext cx="3130553" cy="80768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A toi de jouer!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E47AC5-64DE-46FF-A12A-12D200BC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86" r="2748"/>
          <a:stretch/>
        </p:blipFill>
        <p:spPr>
          <a:xfrm>
            <a:off x="2741557" y="1356360"/>
            <a:ext cx="5806199" cy="3829018"/>
          </a:xfrm>
          <a:prstGeom prst="rect">
            <a:avLst/>
          </a:prstGeom>
        </p:spPr>
      </p:pic>
      <p:pic>
        <p:nvPicPr>
          <p:cNvPr id="1028" name="Picture 4" descr="Résultat de recherche d'images pour &quot;constellations des 1 a 10&quot;">
            <a:hlinkClick r:id="rId3"/>
            <a:extLst>
              <a:ext uri="{FF2B5EF4-FFF2-40B4-BE49-F238E27FC236}">
                <a16:creationId xmlns:a16="http://schemas.microsoft.com/office/drawing/2014/main" id="{1E654095-B6C8-43CD-9675-471F5C03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6" t="67509" r="50967" b="4157"/>
          <a:stretch/>
        </p:blipFill>
        <p:spPr bwMode="auto">
          <a:xfrm>
            <a:off x="4200995" y="5282635"/>
            <a:ext cx="1243014" cy="12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CEEC1DF-E2EC-4A0A-BF0F-6601C85EE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88" t="35334" r="5349" b="34889"/>
          <a:stretch/>
        </p:blipFill>
        <p:spPr>
          <a:xfrm>
            <a:off x="5699566" y="5282635"/>
            <a:ext cx="1170807" cy="12161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9A04E6-E512-4BBD-A962-433CDA595F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2506" y="797845"/>
            <a:ext cx="7666988" cy="57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481" y="613402"/>
            <a:ext cx="10302877" cy="1319217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3: Combien de pièces sont cachées sous le chapeau ?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E8A473-53D5-43F9-9879-101958C9E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40" y="1637243"/>
            <a:ext cx="5670924" cy="42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069" y="309914"/>
            <a:ext cx="3130553" cy="80768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A toi de jouer!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E47AC5-64DE-46FF-A12A-12D200BCE5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874" y="1015032"/>
            <a:ext cx="5560461" cy="4170346"/>
          </a:xfrm>
          <a:prstGeom prst="rect">
            <a:avLst/>
          </a:prstGeom>
        </p:spPr>
      </p:pic>
      <p:pic>
        <p:nvPicPr>
          <p:cNvPr id="1028" name="Picture 4" descr="Résultat de recherche d'images pour &quot;constellations des 1 a 10&quot;">
            <a:hlinkClick r:id="rId3"/>
            <a:extLst>
              <a:ext uri="{FF2B5EF4-FFF2-40B4-BE49-F238E27FC236}">
                <a16:creationId xmlns:a16="http://schemas.microsoft.com/office/drawing/2014/main" id="{1E654095-B6C8-43CD-9675-471F5C03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6" t="67509" r="50967" b="4157"/>
          <a:stretch/>
        </p:blipFill>
        <p:spPr bwMode="auto">
          <a:xfrm>
            <a:off x="4200995" y="5282635"/>
            <a:ext cx="1243014" cy="12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ésultat de recherche d'images pour &quot;constellations des 1 a 10&quot;">
            <a:hlinkClick r:id="rId3"/>
            <a:extLst>
              <a:ext uri="{FF2B5EF4-FFF2-40B4-BE49-F238E27FC236}">
                <a16:creationId xmlns:a16="http://schemas.microsoft.com/office/drawing/2014/main" id="{18E3F18B-CD06-47C0-AFA4-79E3CA920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6" t="67509" r="50967" b="4157"/>
          <a:stretch/>
        </p:blipFill>
        <p:spPr bwMode="auto">
          <a:xfrm>
            <a:off x="5663462" y="5281356"/>
            <a:ext cx="1243014" cy="12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9A04E6-E512-4BBD-A962-433CDA595F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211" y="797845"/>
            <a:ext cx="7666988" cy="57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481" y="613402"/>
            <a:ext cx="10302877" cy="1319217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3: Combien de pièces sont cachées sous le chapeau ?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E8A473-53D5-43F9-9879-101958C9E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40" y="1637243"/>
            <a:ext cx="5670924" cy="42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3DA69-E4AD-470C-BAB5-5E92171D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65" y="413067"/>
            <a:ext cx="10471469" cy="105632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Et pour terminer, un peu de lecture en chiffres!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B6D4D8-901C-483E-9881-279C11D2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265" y="1469390"/>
            <a:ext cx="7697789" cy="65055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Lis les chiffres qui apparaissent </a:t>
            </a:r>
            <a:r>
              <a:rPr lang="fr-FR" dirty="0">
                <a:solidFill>
                  <a:schemeClr val="bg1"/>
                </a:solidFill>
                <a:latin typeface="Amandine" pitchFamily="2" charset="0"/>
              </a:rPr>
              <a:t>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8F7878-48D0-46DB-85BD-9573AA0CE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0" t="9112" r="72808" b="65555"/>
          <a:stretch/>
        </p:blipFill>
        <p:spPr>
          <a:xfrm>
            <a:off x="5851758" y="1608053"/>
            <a:ext cx="1752600" cy="17373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387A00-0833-4898-8569-CB70CE946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79" t="37686" r="11359" b="39203"/>
          <a:stretch/>
        </p:blipFill>
        <p:spPr>
          <a:xfrm>
            <a:off x="7832716" y="2682358"/>
            <a:ext cx="1741613" cy="15849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3980DA-2F59-4DA7-854F-1ECCB0242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61" t="9112" r="52568" b="65555"/>
          <a:stretch/>
        </p:blipFill>
        <p:spPr>
          <a:xfrm>
            <a:off x="1501377" y="2146529"/>
            <a:ext cx="1752600" cy="17373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3DA5D5-3FBC-4BAF-B47A-94F46D117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02" t="9111" r="30749" b="65556"/>
          <a:stretch/>
        </p:blipFill>
        <p:spPr>
          <a:xfrm>
            <a:off x="488566" y="4253073"/>
            <a:ext cx="1911734" cy="17373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CB1157-1925-4C36-BBA6-A7DDB7D3A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21" t="9112" r="9819" b="65555"/>
          <a:stretch/>
        </p:blipFill>
        <p:spPr>
          <a:xfrm>
            <a:off x="6881457" y="4707907"/>
            <a:ext cx="1822066" cy="17373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ACB4BD-35F8-4C49-A540-31A3F318F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19" t="66388" r="72809" b="9111"/>
          <a:stretch/>
        </p:blipFill>
        <p:spPr>
          <a:xfrm>
            <a:off x="3876293" y="2270722"/>
            <a:ext cx="1752601" cy="16802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9E1070-1E96-47B8-AC29-C2D46E063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16" t="65556" r="51215" b="10388"/>
          <a:stretch/>
        </p:blipFill>
        <p:spPr>
          <a:xfrm>
            <a:off x="4505726" y="4738048"/>
            <a:ext cx="2065195" cy="16498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5775DF-0B7A-4548-AE2D-A4865FC6C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89" t="37686" r="32149" b="39203"/>
          <a:stretch/>
        </p:blipFill>
        <p:spPr>
          <a:xfrm>
            <a:off x="9802687" y="1569129"/>
            <a:ext cx="1741613" cy="1584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80CE77-9DE3-4120-BCA6-E4772A8E3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37" t="37686" r="51224" b="39202"/>
          <a:stretch/>
        </p:blipFill>
        <p:spPr>
          <a:xfrm>
            <a:off x="9355364" y="4859973"/>
            <a:ext cx="2011680" cy="158496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5277237-F113-4ED2-B96D-80F7185B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19" t="37686" r="72673" b="40383"/>
          <a:stretch/>
        </p:blipFill>
        <p:spPr>
          <a:xfrm>
            <a:off x="2584035" y="4486364"/>
            <a:ext cx="1766423" cy="1504070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9DA4D5C-2CBF-4813-BEE3-0DDE081366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0075">
            <a:off x="4572000" y="1901952"/>
            <a:ext cx="304800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94B55C-4E6D-4E23-94C4-54BA34C5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527" y="287689"/>
            <a:ext cx="10734498" cy="558447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4400" dirty="0">
                <a:solidFill>
                  <a:srgbClr val="002060"/>
                </a:solidFill>
              </a:rPr>
              <a:t>Numération grande section</a:t>
            </a:r>
          </a:p>
          <a:p>
            <a:endParaRPr lang="fr-FR" sz="4400" dirty="0">
              <a:solidFill>
                <a:srgbClr val="002060"/>
              </a:solidFill>
            </a:endParaRPr>
          </a:p>
          <a:p>
            <a:r>
              <a:rPr lang="fr-FR" sz="3200" dirty="0">
                <a:solidFill>
                  <a:srgbClr val="002060"/>
                </a:solidFill>
              </a:rPr>
              <a:t>D’après ‘L’album à calculer’ de Rémi </a:t>
            </a:r>
            <a:r>
              <a:rPr lang="fr-FR" sz="3200" dirty="0" err="1">
                <a:solidFill>
                  <a:srgbClr val="002060"/>
                </a:solidFill>
              </a:rPr>
              <a:t>Brissiaud</a:t>
            </a:r>
            <a:endParaRPr lang="fr-FR" sz="3200" dirty="0">
              <a:solidFill>
                <a:srgbClr val="002060"/>
              </a:solidFill>
            </a:endParaRPr>
          </a:p>
          <a:p>
            <a:endParaRPr lang="fr-FR" sz="3200" dirty="0">
              <a:solidFill>
                <a:srgbClr val="002060"/>
              </a:solidFill>
            </a:endParaRPr>
          </a:p>
          <a:p>
            <a:r>
              <a:rPr lang="fr-FR" sz="3200" dirty="0">
                <a:solidFill>
                  <a:srgbClr val="002060"/>
                </a:solidFill>
              </a:rPr>
              <a:t>Chers parents, </a:t>
            </a:r>
          </a:p>
          <a:p>
            <a:endParaRPr lang="fr-FR" sz="3200" dirty="0">
              <a:solidFill>
                <a:srgbClr val="002060"/>
              </a:solidFill>
            </a:endParaRPr>
          </a:p>
          <a:p>
            <a:r>
              <a:rPr lang="fr-FR" sz="3100" b="1" dirty="0">
                <a:solidFill>
                  <a:srgbClr val="002060"/>
                </a:solidFill>
                <a:latin typeface="Abadi" panose="020B0604020202020204" pitchFamily="34" charset="0"/>
              </a:rPr>
              <a:t>L’idée de ces exercices est de permettre aux enfants de se construire une </a:t>
            </a:r>
            <a:r>
              <a:rPr lang="fr-FR" sz="3100" b="1" dirty="0">
                <a:solidFill>
                  <a:srgbClr val="FF0000"/>
                </a:solidFill>
                <a:latin typeface="Abadi" panose="020B0604020202020204" pitchFamily="34" charset="0"/>
              </a:rPr>
              <a:t>image mentale des constellations </a:t>
            </a:r>
            <a:r>
              <a:rPr lang="fr-FR" sz="3100" b="1" dirty="0">
                <a:solidFill>
                  <a:srgbClr val="002060"/>
                </a:solidFill>
                <a:latin typeface="Abadi" panose="020B0604020202020204" pitchFamily="34" charset="0"/>
              </a:rPr>
              <a:t>et de s’exercer à se rappeler </a:t>
            </a:r>
            <a:r>
              <a:rPr lang="fr-FR" sz="3100" b="1" dirty="0">
                <a:solidFill>
                  <a:srgbClr val="FF0000"/>
                </a:solidFill>
                <a:latin typeface="Abadi" panose="020B0604020202020204" pitchFamily="34" charset="0"/>
              </a:rPr>
              <a:t>comment sont </a:t>
            </a:r>
            <a:r>
              <a:rPr lang="fr-FR" sz="3100" b="1" dirty="0" err="1">
                <a:solidFill>
                  <a:srgbClr val="FF0000"/>
                </a:solidFill>
                <a:latin typeface="Abadi" panose="020B0604020202020204" pitchFamily="34" charset="0"/>
              </a:rPr>
              <a:t>constituees</a:t>
            </a:r>
            <a:r>
              <a:rPr lang="fr-FR" sz="3100" b="1" dirty="0">
                <a:solidFill>
                  <a:srgbClr val="FF0000"/>
                </a:solidFill>
                <a:latin typeface="Abadi" panose="020B0604020202020204" pitchFamily="34" charset="0"/>
              </a:rPr>
              <a:t> les quantités de 5 à 10…</a:t>
            </a:r>
          </a:p>
          <a:p>
            <a:endParaRPr lang="fr-FR" sz="3100" b="1" u="sng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4298" y="264759"/>
            <a:ext cx="10300369" cy="2071684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1</a:t>
            </a:r>
            <a:r>
              <a:rPr lang="fr-FR" sz="2800" b="1" dirty="0">
                <a:solidFill>
                  <a:schemeClr val="bg1"/>
                </a:solidFill>
              </a:rPr>
              <a:t>: Regarde bien combien il y a de pièces d’or au départ…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2</a:t>
            </a:r>
            <a:r>
              <a:rPr lang="fr-FR" sz="2800" b="1" dirty="0">
                <a:solidFill>
                  <a:schemeClr val="bg1"/>
                </a:solidFill>
              </a:rPr>
              <a:t>: Je vais en cacher un certain nombre…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3</a:t>
            </a:r>
            <a:r>
              <a:rPr lang="fr-FR" sz="2800" b="1" dirty="0">
                <a:solidFill>
                  <a:schemeClr val="bg1"/>
                </a:solidFill>
              </a:rPr>
              <a:t>: A toi de trouver combien de pièces sont cachées !!!</a:t>
            </a:r>
          </a:p>
          <a:p>
            <a:endParaRPr lang="fr-FR" dirty="0"/>
          </a:p>
        </p:txBody>
      </p:sp>
      <p:pic>
        <p:nvPicPr>
          <p:cNvPr id="5" name="Image 4" descr="Une image contenant plancher, planche&#10;&#10;Description générée automatiquement">
            <a:extLst>
              <a:ext uri="{FF2B5EF4-FFF2-40B4-BE49-F238E27FC236}">
                <a16:creationId xmlns:a16="http://schemas.microsoft.com/office/drawing/2014/main" id="{9EBA4C20-1042-42DF-864B-F5D1E5566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89" t="13155" r="17949" b="31831"/>
          <a:stretch/>
        </p:blipFill>
        <p:spPr>
          <a:xfrm>
            <a:off x="8408460" y="3396773"/>
            <a:ext cx="3342061" cy="2071688"/>
          </a:xfrm>
          <a:prstGeom prst="rect">
            <a:avLst/>
          </a:prstGeom>
        </p:spPr>
      </p:pic>
      <p:pic>
        <p:nvPicPr>
          <p:cNvPr id="4" name="Image 3" descr="Une image contenant planche, en bois, table, assis&#10;&#10;Description générée automatiquement">
            <a:extLst>
              <a:ext uri="{FF2B5EF4-FFF2-40B4-BE49-F238E27FC236}">
                <a16:creationId xmlns:a16="http://schemas.microsoft.com/office/drawing/2014/main" id="{AAB8006C-19A6-4377-A618-C370F2C707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59" y="3415797"/>
            <a:ext cx="2762251" cy="2071688"/>
          </a:xfrm>
          <a:prstGeom prst="rect">
            <a:avLst/>
          </a:prstGeom>
        </p:spPr>
      </p:pic>
      <p:pic>
        <p:nvPicPr>
          <p:cNvPr id="7" name="Image 6" descr="Une image contenant table, assis, en bois, noir&#10;&#10;Description générée automatiquement">
            <a:extLst>
              <a:ext uri="{FF2B5EF4-FFF2-40B4-BE49-F238E27FC236}">
                <a16:creationId xmlns:a16="http://schemas.microsoft.com/office/drawing/2014/main" id="{7E7D59B1-CCD7-4542-8FBD-E1CB7D4021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4" y="3396773"/>
            <a:ext cx="2762250" cy="210973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058064-1A1E-4F67-A249-8FED6D161E20}"/>
              </a:ext>
            </a:extLst>
          </p:cNvPr>
          <p:cNvCxnSpPr/>
          <p:nvPr/>
        </p:nvCxnSpPr>
        <p:spPr>
          <a:xfrm>
            <a:off x="3750029" y="4451641"/>
            <a:ext cx="742950" cy="0"/>
          </a:xfrm>
          <a:prstGeom prst="straightConnector1">
            <a:avLst/>
          </a:prstGeom>
          <a:ln>
            <a:tailEnd type="triangle"/>
          </a:ln>
          <a:effectLst>
            <a:glow rad="127000">
              <a:srgbClr val="C00000">
                <a:alpha val="40000"/>
              </a:srgb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EC52F5B-DB7E-4400-90F1-76188F25A08B}"/>
              </a:ext>
            </a:extLst>
          </p:cNvPr>
          <p:cNvCxnSpPr/>
          <p:nvPr/>
        </p:nvCxnSpPr>
        <p:spPr>
          <a:xfrm>
            <a:off x="7571317" y="4488770"/>
            <a:ext cx="742950" cy="0"/>
          </a:xfrm>
          <a:prstGeom prst="straightConnector1">
            <a:avLst/>
          </a:prstGeom>
          <a:ln>
            <a:tailEnd type="triangle"/>
          </a:ln>
          <a:effectLst>
            <a:glow rad="127000">
              <a:srgbClr val="C00000">
                <a:alpha val="40000"/>
              </a:srgb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917C252-DB7C-4B65-9D4F-3763E8594DF7}"/>
              </a:ext>
            </a:extLst>
          </p:cNvPr>
          <p:cNvSpPr txBox="1"/>
          <p:nvPr/>
        </p:nvSpPr>
        <p:spPr>
          <a:xfrm>
            <a:off x="1888773" y="2707911"/>
            <a:ext cx="75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7DDE9-7396-48D2-8506-51636458ED80}"/>
              </a:ext>
            </a:extLst>
          </p:cNvPr>
          <p:cNvSpPr/>
          <p:nvPr/>
        </p:nvSpPr>
        <p:spPr>
          <a:xfrm>
            <a:off x="9793463" y="2774265"/>
            <a:ext cx="279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0BF02C-75E9-49B8-8D8C-FF0D0BC5D4A0}"/>
              </a:ext>
            </a:extLst>
          </p:cNvPr>
          <p:cNvSpPr/>
          <p:nvPr/>
        </p:nvSpPr>
        <p:spPr>
          <a:xfrm>
            <a:off x="5826262" y="2721114"/>
            <a:ext cx="539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BF6F60B-E4DB-45D8-8C0F-EB9A6C58E2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5" t="67222" r="50000" b="3861"/>
          <a:stretch/>
        </p:blipFill>
        <p:spPr>
          <a:xfrm>
            <a:off x="1614311" y="5582366"/>
            <a:ext cx="1151466" cy="110535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29C0C8C-5276-4556-806A-194185D50937}"/>
              </a:ext>
            </a:extLst>
          </p:cNvPr>
          <p:cNvSpPr txBox="1"/>
          <p:nvPr/>
        </p:nvSpPr>
        <p:spPr>
          <a:xfrm>
            <a:off x="45047" y="2535444"/>
            <a:ext cx="173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Exemple: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A484F0-1ADA-439E-AD83-1E310859A975}"/>
              </a:ext>
            </a:extLst>
          </p:cNvPr>
          <p:cNvSpPr txBox="1"/>
          <p:nvPr/>
        </p:nvSpPr>
        <p:spPr>
          <a:xfrm>
            <a:off x="9127067" y="5652532"/>
            <a:ext cx="290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Réponse attendue…</a:t>
            </a:r>
          </a:p>
        </p:txBody>
      </p:sp>
    </p:spTree>
    <p:extLst>
      <p:ext uri="{BB962C8B-B14F-4D97-AF65-F5344CB8AC3E}">
        <p14:creationId xmlns:p14="http://schemas.microsoft.com/office/powerpoint/2010/main" val="14949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069" y="309914"/>
            <a:ext cx="3130553" cy="80768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A toi de jouer!</a:t>
            </a:r>
          </a:p>
          <a:p>
            <a:endParaRPr lang="fr-FR" dirty="0"/>
          </a:p>
        </p:txBody>
      </p:sp>
      <p:pic>
        <p:nvPicPr>
          <p:cNvPr id="7" name="Image 6" descr="Une image contenant planche, en bois, bois, table&#10;&#10;Description générée automatiquement">
            <a:extLst>
              <a:ext uri="{FF2B5EF4-FFF2-40B4-BE49-F238E27FC236}">
                <a16:creationId xmlns:a16="http://schemas.microsoft.com/office/drawing/2014/main" id="{87E47AC5-64DE-46FF-A12A-12D200BCE5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291" y="949999"/>
            <a:ext cx="5647175" cy="4235380"/>
          </a:xfrm>
          <a:prstGeom prst="rect">
            <a:avLst/>
          </a:prstGeom>
        </p:spPr>
      </p:pic>
      <p:pic>
        <p:nvPicPr>
          <p:cNvPr id="1028" name="Picture 4" descr="Résultat de recherche d'images pour &quot;constellations des 1 a 10&quot;">
            <a:hlinkClick r:id="rId3"/>
            <a:extLst>
              <a:ext uri="{FF2B5EF4-FFF2-40B4-BE49-F238E27FC236}">
                <a16:creationId xmlns:a16="http://schemas.microsoft.com/office/drawing/2014/main" id="{1E654095-B6C8-43CD-9675-471F5C03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6" t="67509" r="50967" b="4157"/>
          <a:stretch/>
        </p:blipFill>
        <p:spPr bwMode="auto">
          <a:xfrm>
            <a:off x="4200995" y="5282635"/>
            <a:ext cx="1243014" cy="12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6899F4-D5C1-4739-91E5-DCBFFAF62A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9" t="4519" r="50000" b="66000"/>
          <a:stretch/>
        </p:blipFill>
        <p:spPr>
          <a:xfrm>
            <a:off x="5958216" y="5282635"/>
            <a:ext cx="1301770" cy="1216187"/>
          </a:xfrm>
          <a:prstGeom prst="rect">
            <a:avLst/>
          </a:prstGeom>
        </p:spPr>
      </p:pic>
      <p:pic>
        <p:nvPicPr>
          <p:cNvPr id="9" name="Image 8" descr="Une image contenant intérieur, assis, table, noir&#10;&#10;Description générée automatiquement">
            <a:extLst>
              <a:ext uri="{FF2B5EF4-FFF2-40B4-BE49-F238E27FC236}">
                <a16:creationId xmlns:a16="http://schemas.microsoft.com/office/drawing/2014/main" id="{5B9A04E6-E512-4BBD-A962-433CDA595F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506" y="797845"/>
            <a:ext cx="7666988" cy="57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481" y="613402"/>
            <a:ext cx="10302877" cy="1319217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3: Combien de pièces sont cachées sous le chapeau ?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E8A473-53D5-43F9-9879-101958C9E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40" y="1637244"/>
            <a:ext cx="5558929" cy="41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069" y="309914"/>
            <a:ext cx="3130553" cy="80768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A toi de jouer!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E47AC5-64DE-46FF-A12A-12D200BCE5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292" y="949999"/>
            <a:ext cx="5647173" cy="4235380"/>
          </a:xfrm>
          <a:prstGeom prst="rect">
            <a:avLst/>
          </a:prstGeom>
        </p:spPr>
      </p:pic>
      <p:pic>
        <p:nvPicPr>
          <p:cNvPr id="1028" name="Picture 4" descr="Résultat de recherche d'images pour &quot;constellations des 1 a 10&quot;">
            <a:hlinkClick r:id="rId3"/>
            <a:extLst>
              <a:ext uri="{FF2B5EF4-FFF2-40B4-BE49-F238E27FC236}">
                <a16:creationId xmlns:a16="http://schemas.microsoft.com/office/drawing/2014/main" id="{1E654095-B6C8-43CD-9675-471F5C03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6" t="67509" r="50967" b="4157"/>
          <a:stretch/>
        </p:blipFill>
        <p:spPr bwMode="auto">
          <a:xfrm>
            <a:off x="4200995" y="5282635"/>
            <a:ext cx="1243014" cy="12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90D7B4-EBBB-4729-9B4F-E6D02BAE48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02" t="4519" r="6416" b="66278"/>
          <a:stretch/>
        </p:blipFill>
        <p:spPr>
          <a:xfrm>
            <a:off x="6092970" y="5244047"/>
            <a:ext cx="1243014" cy="13279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9A04E6-E512-4BBD-A962-433CDA595F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8550" y="867433"/>
            <a:ext cx="7666988" cy="57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481" y="613402"/>
            <a:ext cx="10302877" cy="1319217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3: Combien de pièces sont cachées sous le chapeau ?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E8A473-53D5-43F9-9879-101958C9E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40" y="1637243"/>
            <a:ext cx="5670924" cy="42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069" y="309914"/>
            <a:ext cx="3130553" cy="80768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A toi de jouer!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E47AC5-64DE-46FF-A12A-12D200BC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3" t="10708"/>
          <a:stretch/>
        </p:blipFill>
        <p:spPr>
          <a:xfrm>
            <a:off x="2547355" y="1117600"/>
            <a:ext cx="5812110" cy="4067778"/>
          </a:xfrm>
          <a:prstGeom prst="rect">
            <a:avLst/>
          </a:prstGeom>
        </p:spPr>
      </p:pic>
      <p:pic>
        <p:nvPicPr>
          <p:cNvPr id="1028" name="Picture 4" descr="Résultat de recherche d'images pour &quot;constellations des 1 a 10&quot;">
            <a:hlinkClick r:id="rId3"/>
            <a:extLst>
              <a:ext uri="{FF2B5EF4-FFF2-40B4-BE49-F238E27FC236}">
                <a16:creationId xmlns:a16="http://schemas.microsoft.com/office/drawing/2014/main" id="{1E654095-B6C8-43CD-9675-471F5C03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6" t="67509" r="50967" b="4157"/>
          <a:stretch/>
        </p:blipFill>
        <p:spPr bwMode="auto">
          <a:xfrm>
            <a:off x="4200995" y="5282635"/>
            <a:ext cx="1243014" cy="12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1AB207-5A0A-44DA-9839-833E250690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7" t="36589" r="50000" b="34573"/>
          <a:stretch/>
        </p:blipFill>
        <p:spPr>
          <a:xfrm>
            <a:off x="5869172" y="5282635"/>
            <a:ext cx="1226288" cy="11797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9A04E6-E512-4BBD-A962-433CDA595F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8550" y="797845"/>
            <a:ext cx="7666988" cy="57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766C70-2595-4CB5-8D9F-41259B01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481" y="613402"/>
            <a:ext cx="10302877" cy="1319217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</a:rPr>
              <a:t>3: Combien de pièces sont cachées sous le chapeau ?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E8A473-53D5-43F9-9879-101958C9E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40" y="1637243"/>
            <a:ext cx="5670924" cy="42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117</TotalTime>
  <Words>193</Words>
  <Application>Microsoft Office PowerPoint</Application>
  <PresentationFormat>Grand écran</PresentationFormat>
  <Paragraphs>29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Abadi</vt:lpstr>
      <vt:lpstr>Amandine</vt:lpstr>
      <vt:lpstr>Arial</vt:lpstr>
      <vt:lpstr>Bradley Hand ITC</vt:lpstr>
      <vt:lpstr>Tw Cen MT</vt:lpstr>
      <vt:lpstr>Circuit</vt:lpstr>
      <vt:lpstr>Le trésor des brigands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pour terminer, un peu de lecture en chiffres!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trésor des brigands</dc:title>
  <dc:creator>DaniellePro</dc:creator>
  <cp:lastModifiedBy>DaniellePro</cp:lastModifiedBy>
  <cp:revision>18</cp:revision>
  <dcterms:created xsi:type="dcterms:W3CDTF">2020-03-24T14:25:36Z</dcterms:created>
  <dcterms:modified xsi:type="dcterms:W3CDTF">2020-03-24T16:33:14Z</dcterms:modified>
</cp:coreProperties>
</file>