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71" r:id="rId4"/>
    <p:sldId id="272" r:id="rId5"/>
    <p:sldId id="273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/>
    <p:restoredTop sz="94711"/>
  </p:normalViewPr>
  <p:slideViewPr>
    <p:cSldViewPr snapToGrid="0" snapToObjects="1">
      <p:cViewPr varScale="1">
        <p:scale>
          <a:sx n="44" d="100"/>
          <a:sy n="44" d="100"/>
        </p:scale>
        <p:origin x="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4B2CB-5CDE-384D-A1B5-7B4803BE87A4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409B-CB05-6947-8507-6A73C9C4A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10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517E-6AAB-304A-AB95-CF43352D303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8053F6-D8B8-F74F-8AAC-6CB068B44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1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14.m4a"/><Relationship Id="rId7" Type="http://schemas.openxmlformats.org/officeDocument/2006/relationships/image" Target="../media/image8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16.m4a"/><Relationship Id="rId7" Type="http://schemas.openxmlformats.org/officeDocument/2006/relationships/image" Target="../media/image9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m4a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13.png"/><Relationship Id="rId5" Type="http://schemas.microsoft.com/office/2007/relationships/media" Target="../media/media19.m4a"/><Relationship Id="rId10" Type="http://schemas.openxmlformats.org/officeDocument/2006/relationships/image" Target="../media/image2.jpeg"/><Relationship Id="rId4" Type="http://schemas.openxmlformats.org/officeDocument/2006/relationships/audio" Target="../media/media18.m4a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image" Target="../media/image13.png"/><Relationship Id="rId3" Type="http://schemas.microsoft.com/office/2007/relationships/media" Target="../media/media22.m4a"/><Relationship Id="rId7" Type="http://schemas.microsoft.com/office/2007/relationships/media" Target="../media/media24.m4a"/><Relationship Id="rId12" Type="http://schemas.openxmlformats.org/officeDocument/2006/relationships/image" Target="../media/image11.jpe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openxmlformats.org/officeDocument/2006/relationships/image" Target="../media/image2.jpeg"/><Relationship Id="rId5" Type="http://schemas.microsoft.com/office/2007/relationships/media" Target="../media/media23.m4a"/><Relationship Id="rId10" Type="http://schemas.openxmlformats.org/officeDocument/2006/relationships/image" Target="../media/image3.jpeg"/><Relationship Id="rId4" Type="http://schemas.openxmlformats.org/officeDocument/2006/relationships/audio" Target="../media/media2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7.m4a"/><Relationship Id="rId7" Type="http://schemas.openxmlformats.org/officeDocument/2006/relationships/image" Target="../media/image2.jpe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7.m4a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2.jpeg"/><Relationship Id="rId5" Type="http://schemas.microsoft.com/office/2007/relationships/media" Target="../media/media5.m4a"/><Relationship Id="rId10" Type="http://schemas.openxmlformats.org/officeDocument/2006/relationships/image" Target="../media/image3.jpe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8.m4a"/><Relationship Id="rId7" Type="http://schemas.openxmlformats.org/officeDocument/2006/relationships/image" Target="../media/image5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10.m4a"/><Relationship Id="rId7" Type="http://schemas.openxmlformats.org/officeDocument/2006/relationships/image" Target="../media/image6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12.m4a"/><Relationship Id="rId7" Type="http://schemas.openxmlformats.org/officeDocument/2006/relationships/image" Target="../media/image7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5562" y="642457"/>
            <a:ext cx="7766936" cy="1646302"/>
          </a:xfrm>
        </p:spPr>
        <p:txBody>
          <a:bodyPr/>
          <a:lstStyle/>
          <a:p>
            <a:pPr algn="ctr"/>
            <a:r>
              <a:rPr lang="fr-FR" dirty="0"/>
              <a:t>BRAVO KLEINES HUHN !</a:t>
            </a:r>
            <a:br>
              <a:rPr lang="fr-FR" dirty="0"/>
            </a:br>
            <a:r>
              <a:rPr lang="fr-FR" sz="4400" dirty="0" err="1"/>
              <a:t>Das</a:t>
            </a:r>
            <a:r>
              <a:rPr lang="fr-FR" sz="4400" dirty="0"/>
              <a:t> </a:t>
            </a:r>
            <a:r>
              <a:rPr lang="fr-FR" sz="4400" dirty="0" err="1"/>
              <a:t>Puppenspiel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71366" y="3488004"/>
            <a:ext cx="7766936" cy="1096899"/>
          </a:xfrm>
        </p:spPr>
        <p:txBody>
          <a:bodyPr>
            <a:noAutofit/>
          </a:bodyPr>
          <a:lstStyle/>
          <a:p>
            <a:endParaRPr lang="fr-FR" sz="2000" dirty="0"/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Une petite histoire qui se passe à la ferme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A mettre en scène et à jouer …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 amusez- vous!</a:t>
            </a:r>
          </a:p>
        </p:txBody>
      </p:sp>
      <p:pic>
        <p:nvPicPr>
          <p:cNvPr id="5" name="Image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7EB91213-E268-4AFC-A71A-4CA029F7AB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41" y="2339756"/>
            <a:ext cx="3714679" cy="38757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DAE69C8-0388-4A38-9A9A-0A74811E67B8}"/>
              </a:ext>
            </a:extLst>
          </p:cNvPr>
          <p:cNvSpPr txBox="1"/>
          <p:nvPr/>
        </p:nvSpPr>
        <p:spPr>
          <a:xfrm>
            <a:off x="521671" y="3867761"/>
            <a:ext cx="20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D’après l’album…</a:t>
            </a:r>
          </a:p>
        </p:txBody>
      </p:sp>
    </p:spTree>
    <p:extLst>
      <p:ext uri="{BB962C8B-B14F-4D97-AF65-F5344CB8AC3E}">
        <p14:creationId xmlns:p14="http://schemas.microsoft.com/office/powerpoint/2010/main" val="124274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04283">
            <a:off x="1111623" y="3530340"/>
            <a:ext cx="2447365" cy="2447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7372">
            <a:off x="8785412" y="918883"/>
            <a:ext cx="2456330" cy="24563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6357">
            <a:off x="726140" y="389964"/>
            <a:ext cx="2447365" cy="2447365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3568847" y="2452349"/>
            <a:ext cx="2761128" cy="1077991"/>
            <a:chOff x="3568847" y="2452349"/>
            <a:chExt cx="2761128" cy="1077991"/>
          </a:xfrm>
        </p:grpSpPr>
        <p:sp>
          <p:nvSpPr>
            <p:cNvPr id="5" name="Bulle rectangulaire à coins arrondis 4"/>
            <p:cNvSpPr/>
            <p:nvPr/>
          </p:nvSpPr>
          <p:spPr>
            <a:xfrm>
              <a:off x="3568847" y="2452349"/>
              <a:ext cx="2761128" cy="1077991"/>
            </a:xfrm>
            <a:prstGeom prst="wedgeRoundRectCallout">
              <a:avLst>
                <a:gd name="adj1" fmla="val -46589"/>
                <a:gd name="adj2" fmla="val 13212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717545" y="2607010"/>
              <a:ext cx="24637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Hallo</a:t>
              </a:r>
              <a:r>
                <a:rPr lang="fr-FR" dirty="0"/>
                <a:t> </a:t>
              </a:r>
              <a:r>
                <a:rPr lang="fr-FR" dirty="0" err="1"/>
                <a:t>Kuh</a:t>
              </a:r>
              <a:r>
                <a:rPr lang="fr-FR" dirty="0"/>
                <a:t> !</a:t>
              </a:r>
            </a:p>
            <a:p>
              <a:r>
                <a:rPr lang="fr-FR" dirty="0" err="1"/>
                <a:t>Kannst</a:t>
              </a:r>
              <a:r>
                <a:rPr lang="fr-FR" dirty="0"/>
                <a:t> du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?</a:t>
              </a:r>
            </a:p>
            <a:p>
              <a:endParaRPr lang="fr-FR" dirty="0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7459192" y="3851077"/>
            <a:ext cx="2761128" cy="1450128"/>
            <a:chOff x="7459192" y="3851077"/>
            <a:chExt cx="2761128" cy="1450128"/>
          </a:xfrm>
        </p:grpSpPr>
        <p:sp>
          <p:nvSpPr>
            <p:cNvPr id="6" name="Bulle rectangulaire à coins arrondis 5"/>
            <p:cNvSpPr/>
            <p:nvPr/>
          </p:nvSpPr>
          <p:spPr>
            <a:xfrm>
              <a:off x="7459192" y="3851077"/>
              <a:ext cx="2761128" cy="1450128"/>
            </a:xfrm>
            <a:prstGeom prst="wedgeRoundRectCallout">
              <a:avLst>
                <a:gd name="adj1" fmla="val 25924"/>
                <a:gd name="adj2" fmla="val -78971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685590" y="4004841"/>
              <a:ext cx="23612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Ich</a:t>
              </a:r>
              <a:r>
                <a:rPr lang="fr-FR" dirty="0"/>
                <a:t> ? </a:t>
              </a:r>
              <a:r>
                <a:rPr lang="fr-FR" dirty="0" err="1"/>
                <a:t>Nein</a:t>
              </a:r>
              <a:r>
                <a:rPr lang="fr-FR" dirty="0"/>
                <a:t> !</a:t>
              </a:r>
            </a:p>
            <a:p>
              <a:endParaRPr lang="fr-FR" dirty="0"/>
            </a:p>
            <a:p>
              <a:r>
                <a:rPr lang="fr-FR" dirty="0" err="1"/>
                <a:t>Ich</a:t>
              </a:r>
              <a:r>
                <a:rPr lang="fr-FR" dirty="0"/>
                <a:t> </a:t>
              </a:r>
              <a:r>
                <a:rPr lang="fr-FR" dirty="0" err="1"/>
                <a:t>kann</a:t>
              </a:r>
              <a:r>
                <a:rPr lang="fr-FR" dirty="0"/>
                <a:t> </a:t>
              </a:r>
              <a:r>
                <a:rPr lang="fr-FR" dirty="0" err="1"/>
                <a:t>keine</a:t>
              </a:r>
              <a:r>
                <a:rPr lang="fr-FR" dirty="0"/>
                <a:t>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!</a:t>
              </a:r>
            </a:p>
          </p:txBody>
        </p:sp>
      </p:grpSp>
      <p:pic>
        <p:nvPicPr>
          <p:cNvPr id="11" name="Dia 7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04010" y="4488405"/>
            <a:ext cx="812800" cy="812800"/>
          </a:xfrm>
          <a:prstGeom prst="rect">
            <a:avLst/>
          </a:prstGeom>
        </p:spPr>
      </p:pic>
      <p:pic>
        <p:nvPicPr>
          <p:cNvPr id="12" name="dia 7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20320" y="27175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9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1879">
            <a:off x="896470" y="3599329"/>
            <a:ext cx="2447365" cy="24473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9543">
            <a:off x="8328213" y="3599329"/>
            <a:ext cx="2447364" cy="24473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0366">
            <a:off x="1118277" y="538194"/>
            <a:ext cx="2447365" cy="2447365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4134281" y="2802205"/>
            <a:ext cx="2761128" cy="1017441"/>
            <a:chOff x="4134281" y="2802205"/>
            <a:chExt cx="2761128" cy="1017441"/>
          </a:xfrm>
        </p:grpSpPr>
        <p:sp>
          <p:nvSpPr>
            <p:cNvPr id="6" name="Bulle rectangulaire à coins arrondis 5"/>
            <p:cNvSpPr/>
            <p:nvPr/>
          </p:nvSpPr>
          <p:spPr>
            <a:xfrm>
              <a:off x="4134281" y="2802205"/>
              <a:ext cx="2761128" cy="1017441"/>
            </a:xfrm>
            <a:prstGeom prst="wedgeRoundRectCallout">
              <a:avLst>
                <a:gd name="adj1" fmla="val -83668"/>
                <a:gd name="adj2" fmla="val 59512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309163" y="2987759"/>
              <a:ext cx="2473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Hallo</a:t>
              </a:r>
              <a:r>
                <a:rPr lang="fr-FR" dirty="0"/>
                <a:t> </a:t>
              </a:r>
              <a:r>
                <a:rPr lang="fr-FR" dirty="0" err="1"/>
                <a:t>Maulwurf</a:t>
              </a:r>
              <a:r>
                <a:rPr lang="fr-FR" dirty="0"/>
                <a:t> !</a:t>
              </a:r>
            </a:p>
            <a:p>
              <a:r>
                <a:rPr lang="fr-FR" dirty="0" err="1"/>
                <a:t>Kannst</a:t>
              </a:r>
              <a:r>
                <a:rPr lang="fr-FR" dirty="0"/>
                <a:t> du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?</a:t>
              </a: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8982511" y="1434770"/>
            <a:ext cx="2761128" cy="1545112"/>
            <a:chOff x="8982511" y="1434770"/>
            <a:chExt cx="2761128" cy="1545112"/>
          </a:xfrm>
        </p:grpSpPr>
        <p:sp>
          <p:nvSpPr>
            <p:cNvPr id="7" name="Bulle rectangulaire à coins arrondis 6"/>
            <p:cNvSpPr/>
            <p:nvPr/>
          </p:nvSpPr>
          <p:spPr>
            <a:xfrm>
              <a:off x="8982511" y="1434770"/>
              <a:ext cx="2761128" cy="1545112"/>
            </a:xfrm>
            <a:prstGeom prst="wedgeRoundRectCallout">
              <a:avLst>
                <a:gd name="adj1" fmla="val -31395"/>
                <a:gd name="adj2" fmla="val 77180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246118" y="1607161"/>
              <a:ext cx="22339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Ich</a:t>
              </a:r>
              <a:r>
                <a:rPr lang="fr-FR" dirty="0"/>
                <a:t> ? </a:t>
              </a:r>
              <a:r>
                <a:rPr lang="fr-FR" dirty="0" err="1"/>
                <a:t>Nein</a:t>
              </a:r>
              <a:r>
                <a:rPr lang="fr-FR" dirty="0"/>
                <a:t> !</a:t>
              </a:r>
            </a:p>
            <a:p>
              <a:endParaRPr lang="fr-FR" dirty="0"/>
            </a:p>
            <a:p>
              <a:r>
                <a:rPr lang="fr-FR" dirty="0" err="1"/>
                <a:t>Ich</a:t>
              </a:r>
              <a:r>
                <a:rPr lang="fr-FR" dirty="0"/>
                <a:t> </a:t>
              </a:r>
              <a:r>
                <a:rPr lang="fr-FR" dirty="0" err="1"/>
                <a:t>kann</a:t>
              </a:r>
              <a:r>
                <a:rPr lang="fr-FR" dirty="0"/>
                <a:t> </a:t>
              </a:r>
              <a:r>
                <a:rPr lang="fr-FR" dirty="0" err="1"/>
                <a:t>keine</a:t>
              </a:r>
              <a:r>
                <a:rPr lang="fr-FR" dirty="0"/>
                <a:t>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!</a:t>
              </a:r>
            </a:p>
          </p:txBody>
        </p:sp>
      </p:grpSp>
      <p:pic>
        <p:nvPicPr>
          <p:cNvPr id="12" name="dia 8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3213" y="4627058"/>
            <a:ext cx="812800" cy="812800"/>
          </a:xfrm>
          <a:prstGeom prst="rect">
            <a:avLst/>
          </a:prstGeom>
        </p:spPr>
      </p:pic>
      <p:pic>
        <p:nvPicPr>
          <p:cNvPr id="13" name="Dia 8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69711" y="48490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0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60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1257">
            <a:off x="860612" y="524433"/>
            <a:ext cx="2447365" cy="24473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1948">
            <a:off x="8364070" y="1376082"/>
            <a:ext cx="2447365" cy="24473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7603">
            <a:off x="841498" y="3375211"/>
            <a:ext cx="2447365" cy="2447365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4258792" y="1168116"/>
            <a:ext cx="3802884" cy="833378"/>
            <a:chOff x="4258792" y="1168116"/>
            <a:chExt cx="2870260" cy="833378"/>
          </a:xfrm>
        </p:grpSpPr>
        <p:sp>
          <p:nvSpPr>
            <p:cNvPr id="6" name="Bulle rectangulaire à coins arrondis 5"/>
            <p:cNvSpPr/>
            <p:nvPr/>
          </p:nvSpPr>
          <p:spPr>
            <a:xfrm>
              <a:off x="4258792" y="1168116"/>
              <a:ext cx="2761128" cy="833378"/>
            </a:xfrm>
            <a:prstGeom prst="wedgeRoundRectCallout">
              <a:avLst>
                <a:gd name="adj1" fmla="val -80014"/>
                <a:gd name="adj2" fmla="val 6338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516612" y="1261640"/>
              <a:ext cx="2612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/>
                <a:t>DER WOLF !!!!</a:t>
              </a: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4160180" y="3507809"/>
            <a:ext cx="2761128" cy="1010403"/>
            <a:chOff x="4160180" y="3507809"/>
            <a:chExt cx="2761128" cy="1010403"/>
          </a:xfrm>
        </p:grpSpPr>
        <p:sp>
          <p:nvSpPr>
            <p:cNvPr id="8" name="Bulle rectangulaire à coins arrondis 7"/>
            <p:cNvSpPr/>
            <p:nvPr/>
          </p:nvSpPr>
          <p:spPr>
            <a:xfrm>
              <a:off x="4160180" y="3507809"/>
              <a:ext cx="2761128" cy="1010403"/>
            </a:xfrm>
            <a:prstGeom prst="wedgeRoundRectCallout">
              <a:avLst>
                <a:gd name="adj1" fmla="val -75403"/>
                <a:gd name="adj2" fmla="val 40562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428716" y="3738623"/>
              <a:ext cx="2333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/>
                <a:t>KOMM !!!!</a:t>
              </a: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7524604" y="4518212"/>
            <a:ext cx="3482921" cy="921889"/>
            <a:chOff x="7524604" y="4518212"/>
            <a:chExt cx="3482921" cy="921889"/>
          </a:xfrm>
        </p:grpSpPr>
        <p:sp>
          <p:nvSpPr>
            <p:cNvPr id="7" name="Bulle rectangulaire à coins arrondis 6"/>
            <p:cNvSpPr/>
            <p:nvPr/>
          </p:nvSpPr>
          <p:spPr>
            <a:xfrm>
              <a:off x="7524604" y="4518212"/>
              <a:ext cx="3173505" cy="921889"/>
            </a:xfrm>
            <a:prstGeom prst="wedgeRoundRectCallout">
              <a:avLst>
                <a:gd name="adj1" fmla="val -5652"/>
                <a:gd name="adj2" fmla="val -11316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616143" y="4699321"/>
              <a:ext cx="339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/>
                <a:t>GRRRRRR !!!!</a:t>
              </a:r>
            </a:p>
          </p:txBody>
        </p:sp>
      </p:grpSp>
      <p:pic>
        <p:nvPicPr>
          <p:cNvPr id="15" name="dia 9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62435" y="1907971"/>
            <a:ext cx="812800" cy="812800"/>
          </a:xfrm>
          <a:prstGeom prst="rect">
            <a:avLst/>
          </a:prstGeom>
        </p:spPr>
      </p:pic>
      <p:pic>
        <p:nvPicPr>
          <p:cNvPr id="16" name="dia 9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07484" y="3900563"/>
            <a:ext cx="812800" cy="812800"/>
          </a:xfrm>
          <a:prstGeom prst="rect">
            <a:avLst/>
          </a:prstGeom>
        </p:spPr>
      </p:pic>
      <p:pic>
        <p:nvPicPr>
          <p:cNvPr id="17" name="dia 9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1468" y="3193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9877">
            <a:off x="8919881" y="1250576"/>
            <a:ext cx="2447365" cy="2447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1155">
            <a:off x="313764" y="1647829"/>
            <a:ext cx="2447365" cy="24473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1334">
            <a:off x="8381996" y="4045034"/>
            <a:ext cx="2447365" cy="2447365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4803494" y="2748418"/>
            <a:ext cx="3212901" cy="1036504"/>
            <a:chOff x="4803494" y="2748418"/>
            <a:chExt cx="3212901" cy="1036504"/>
          </a:xfrm>
        </p:grpSpPr>
        <p:sp>
          <p:nvSpPr>
            <p:cNvPr id="5" name="Bulle rectangulaire à coins arrondis 4"/>
            <p:cNvSpPr/>
            <p:nvPr/>
          </p:nvSpPr>
          <p:spPr>
            <a:xfrm>
              <a:off x="4803494" y="2748418"/>
              <a:ext cx="3212901" cy="1036504"/>
            </a:xfrm>
            <a:prstGeom prst="wedgeRoundRectCallout">
              <a:avLst>
                <a:gd name="adj1" fmla="val 69255"/>
                <a:gd name="adj2" fmla="val 28382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965539" y="3009418"/>
              <a:ext cx="2835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/>
                <a:t>SCHNELL !!!!</a:t>
              </a:r>
            </a:p>
          </p:txBody>
        </p:sp>
      </p:grpSp>
      <p:pic>
        <p:nvPicPr>
          <p:cNvPr id="8" name="dia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92878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4294">
            <a:off x="406408" y="3121061"/>
            <a:ext cx="2447365" cy="2447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0902">
            <a:off x="304800" y="237562"/>
            <a:ext cx="2447365" cy="24473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9211">
            <a:off x="7521572" y="824751"/>
            <a:ext cx="4150659" cy="4150659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2460342" y="2253190"/>
            <a:ext cx="2761128" cy="754326"/>
            <a:chOff x="3052540" y="2321754"/>
            <a:chExt cx="2761128" cy="754326"/>
          </a:xfrm>
        </p:grpSpPr>
        <p:sp>
          <p:nvSpPr>
            <p:cNvPr id="5" name="Bulle rectangulaire à coins arrondis 4"/>
            <p:cNvSpPr/>
            <p:nvPr/>
          </p:nvSpPr>
          <p:spPr>
            <a:xfrm>
              <a:off x="3052540" y="2321754"/>
              <a:ext cx="2761128" cy="754326"/>
            </a:xfrm>
            <a:prstGeom prst="wedgeRoundRectCallout">
              <a:avLst>
                <a:gd name="adj1" fmla="val -56214"/>
                <a:gd name="adj2" fmla="val 14734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315144" y="2514251"/>
              <a:ext cx="225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Hallo</a:t>
              </a:r>
              <a:r>
                <a:rPr lang="fr-FR" dirty="0"/>
                <a:t> </a:t>
              </a:r>
              <a:r>
                <a:rPr lang="fr-FR" dirty="0" err="1"/>
                <a:t>Hühner</a:t>
              </a:r>
              <a:r>
                <a:rPr lang="fr-FR" dirty="0"/>
                <a:t> !</a:t>
              </a: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2175912" y="4428429"/>
            <a:ext cx="2761128" cy="1089355"/>
            <a:chOff x="2799330" y="5447945"/>
            <a:chExt cx="2761128" cy="1089355"/>
          </a:xfrm>
        </p:grpSpPr>
        <p:sp>
          <p:nvSpPr>
            <p:cNvPr id="7" name="Bulle rectangulaire à coins arrondis 6"/>
            <p:cNvSpPr/>
            <p:nvPr/>
          </p:nvSpPr>
          <p:spPr>
            <a:xfrm>
              <a:off x="2799330" y="5447945"/>
              <a:ext cx="2761128" cy="1089355"/>
            </a:xfrm>
            <a:prstGeom prst="wedgeRoundRectCallout">
              <a:avLst>
                <a:gd name="adj1" fmla="val -71724"/>
                <a:gd name="adj2" fmla="val -40939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052540" y="5648446"/>
              <a:ext cx="22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Bitte, </a:t>
              </a:r>
              <a:r>
                <a:rPr lang="fr-FR" dirty="0" err="1"/>
                <a:t>könnt</a:t>
              </a:r>
              <a:r>
                <a:rPr lang="fr-FR" dirty="0"/>
                <a:t> </a:t>
              </a:r>
              <a:r>
                <a:rPr lang="fr-FR" dirty="0" err="1"/>
                <a:t>ihr</a:t>
              </a:r>
              <a:r>
                <a:rPr lang="fr-FR" dirty="0"/>
                <a:t> </a:t>
              </a:r>
              <a:r>
                <a:rPr lang="fr-FR" dirty="0" err="1"/>
                <a:t>für</a:t>
              </a:r>
              <a:r>
                <a:rPr lang="fr-FR" dirty="0"/>
                <a:t> </a:t>
              </a:r>
              <a:r>
                <a:rPr lang="fr-FR" dirty="0" err="1"/>
                <a:t>mich</a:t>
              </a:r>
              <a:r>
                <a:rPr lang="fr-FR" dirty="0"/>
                <a:t> </a:t>
              </a:r>
              <a:r>
                <a:rPr lang="fr-FR" dirty="0" err="1"/>
                <a:t>ein</a:t>
              </a:r>
              <a:r>
                <a:rPr lang="fr-FR" dirty="0"/>
                <a:t> </a:t>
              </a:r>
              <a:r>
                <a:rPr lang="fr-FR" dirty="0" err="1"/>
                <a:t>Ei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?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5510583" y="1236211"/>
            <a:ext cx="2761128" cy="805464"/>
            <a:chOff x="3520003" y="4191470"/>
            <a:chExt cx="2761128" cy="805464"/>
          </a:xfrm>
        </p:grpSpPr>
        <p:sp>
          <p:nvSpPr>
            <p:cNvPr id="6" name="Bulle rectangulaire à coins arrondis 5"/>
            <p:cNvSpPr/>
            <p:nvPr/>
          </p:nvSpPr>
          <p:spPr>
            <a:xfrm>
              <a:off x="3520003" y="4191470"/>
              <a:ext cx="2761128" cy="805464"/>
            </a:xfrm>
            <a:prstGeom prst="wedgeRoundRectCallout">
              <a:avLst>
                <a:gd name="adj1" fmla="val 74651"/>
                <a:gd name="adj2" fmla="val -38381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731524" y="4403220"/>
              <a:ext cx="2338086" cy="381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Hallo</a:t>
              </a:r>
              <a:r>
                <a:rPr lang="fr-FR" dirty="0"/>
                <a:t> </a:t>
              </a:r>
              <a:r>
                <a:rPr lang="fr-FR" dirty="0" err="1"/>
                <a:t>Huhn</a:t>
              </a:r>
              <a:r>
                <a:rPr lang="fr-FR" dirty="0"/>
                <a:t> !</a:t>
              </a: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6643441" y="4583832"/>
            <a:ext cx="3256543" cy="1150625"/>
            <a:chOff x="6500914" y="5386674"/>
            <a:chExt cx="3256543" cy="1150625"/>
          </a:xfrm>
        </p:grpSpPr>
        <p:sp>
          <p:nvSpPr>
            <p:cNvPr id="8" name="Bulle rectangulaire à coins arrondis 7"/>
            <p:cNvSpPr/>
            <p:nvPr/>
          </p:nvSpPr>
          <p:spPr>
            <a:xfrm>
              <a:off x="6500914" y="5386674"/>
              <a:ext cx="3256543" cy="1150625"/>
            </a:xfrm>
            <a:prstGeom prst="wedgeRoundRectCallout">
              <a:avLst>
                <a:gd name="adj1" fmla="val 27044"/>
                <a:gd name="adj2" fmla="val -88532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647625" y="5624015"/>
              <a:ext cx="2963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Nein ! Du bist jetzt groß genug !</a:t>
              </a:r>
            </a:p>
          </p:txBody>
        </p:sp>
      </p:grpSp>
      <p:pic>
        <p:nvPicPr>
          <p:cNvPr id="19" name="dia 11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74761" y="2885784"/>
            <a:ext cx="812800" cy="812800"/>
          </a:xfrm>
          <a:prstGeom prst="rect">
            <a:avLst/>
          </a:prstGeom>
        </p:spPr>
      </p:pic>
      <p:pic>
        <p:nvPicPr>
          <p:cNvPr id="21" name="Dia 11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5770" y="4821173"/>
            <a:ext cx="812800" cy="812800"/>
          </a:xfrm>
          <a:prstGeom prst="rect">
            <a:avLst/>
          </a:prstGeom>
        </p:spPr>
      </p:pic>
      <p:pic>
        <p:nvPicPr>
          <p:cNvPr id="23" name="dia 11 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11633" y="5383007"/>
            <a:ext cx="812800" cy="8128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204A847-954D-402F-A183-4B50265A6C8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49895" y="333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3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9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1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édération des producteurs d'oeufs du Québec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9748" y="2122944"/>
            <a:ext cx="1586612" cy="18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5452">
            <a:off x="726140" y="775446"/>
            <a:ext cx="2447365" cy="2447365"/>
          </a:xfrm>
          <a:prstGeom prst="rect">
            <a:avLst/>
          </a:prstGeom>
        </p:spPr>
      </p:pic>
      <p:sp>
        <p:nvSpPr>
          <p:cNvPr id="6" name="Bulle rectangulaire à coins arrondis 5"/>
          <p:cNvSpPr/>
          <p:nvPr/>
        </p:nvSpPr>
        <p:spPr>
          <a:xfrm>
            <a:off x="2615878" y="2738917"/>
            <a:ext cx="2733678" cy="2101488"/>
          </a:xfrm>
          <a:prstGeom prst="wedgeRoundRectCallout">
            <a:avLst>
              <a:gd name="adj1" fmla="val -40442"/>
              <a:gd name="adj2" fmla="val -847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99895" y="2912498"/>
            <a:ext cx="234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Drücken</a:t>
            </a:r>
            <a:r>
              <a:rPr lang="fr-FR" dirty="0"/>
              <a:t>, </a:t>
            </a:r>
            <a:r>
              <a:rPr lang="fr-FR" dirty="0" err="1"/>
              <a:t>drücken</a:t>
            </a:r>
            <a:r>
              <a:rPr lang="fr-FR" dirty="0"/>
              <a:t>, </a:t>
            </a:r>
            <a:r>
              <a:rPr lang="fr-FR" dirty="0" err="1"/>
              <a:t>drücken</a:t>
            </a:r>
            <a:r>
              <a:rPr lang="mr-IN" dirty="0"/>
              <a:t>…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Ohhh</a:t>
            </a:r>
            <a:r>
              <a:rPr lang="fr-FR" dirty="0"/>
              <a:t> !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Ei</a:t>
            </a:r>
            <a:r>
              <a:rPr lang="fr-FR" dirty="0"/>
              <a:t> !</a:t>
            </a:r>
          </a:p>
        </p:txBody>
      </p:sp>
      <p:pic>
        <p:nvPicPr>
          <p:cNvPr id="7" name="dia 12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8399" y="38179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017">
            <a:off x="779929" y="1277470"/>
            <a:ext cx="2447365" cy="2447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2433">
            <a:off x="8220635" y="838199"/>
            <a:ext cx="2447365" cy="2447365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1838322" y="4326206"/>
            <a:ext cx="2761128" cy="963424"/>
            <a:chOff x="1838322" y="4326206"/>
            <a:chExt cx="2761128" cy="963424"/>
          </a:xfrm>
        </p:grpSpPr>
        <p:sp>
          <p:nvSpPr>
            <p:cNvPr id="4" name="Bulle rectangulaire à coins arrondis 3"/>
            <p:cNvSpPr/>
            <p:nvPr/>
          </p:nvSpPr>
          <p:spPr>
            <a:xfrm>
              <a:off x="1838322" y="4326206"/>
              <a:ext cx="2761128" cy="963424"/>
            </a:xfrm>
            <a:prstGeom prst="wedgeRoundRectCallout">
              <a:avLst>
                <a:gd name="adj1" fmla="val -27824"/>
                <a:gd name="adj2" fmla="val -103058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118167" y="4560425"/>
              <a:ext cx="2245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Hase ! </a:t>
              </a:r>
              <a:r>
                <a:rPr lang="fr-FR" dirty="0" err="1"/>
                <a:t>Ich</a:t>
              </a:r>
              <a:r>
                <a:rPr lang="fr-FR" dirty="0"/>
                <a:t> </a:t>
              </a:r>
              <a:r>
                <a:rPr lang="fr-FR" dirty="0" err="1"/>
                <a:t>habe</a:t>
              </a:r>
              <a:r>
                <a:rPr lang="fr-FR" dirty="0"/>
                <a:t> </a:t>
              </a:r>
              <a:r>
                <a:rPr lang="fr-FR" dirty="0" err="1"/>
                <a:t>ein</a:t>
              </a:r>
              <a:r>
                <a:rPr lang="fr-FR" dirty="0"/>
                <a:t> </a:t>
              </a:r>
              <a:r>
                <a:rPr lang="fr-FR" dirty="0" err="1"/>
                <a:t>Ei</a:t>
              </a:r>
              <a:r>
                <a:rPr lang="fr-FR" dirty="0"/>
                <a:t> </a:t>
              </a:r>
              <a:r>
                <a:rPr lang="fr-FR" dirty="0" err="1"/>
                <a:t>für</a:t>
              </a:r>
              <a:r>
                <a:rPr lang="fr-FR" dirty="0"/>
                <a:t> </a:t>
              </a:r>
              <a:r>
                <a:rPr lang="fr-FR" dirty="0" err="1"/>
                <a:t>dich</a:t>
              </a:r>
              <a:r>
                <a:rPr lang="fr-FR" dirty="0"/>
                <a:t> !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7064745" y="4085748"/>
            <a:ext cx="2761128" cy="983963"/>
            <a:chOff x="7064745" y="4085748"/>
            <a:chExt cx="2761128" cy="983963"/>
          </a:xfrm>
        </p:grpSpPr>
        <p:sp>
          <p:nvSpPr>
            <p:cNvPr id="5" name="Bulle rectangulaire à coins arrondis 4"/>
            <p:cNvSpPr/>
            <p:nvPr/>
          </p:nvSpPr>
          <p:spPr>
            <a:xfrm>
              <a:off x="7064745" y="4085748"/>
              <a:ext cx="2761128" cy="983963"/>
            </a:xfrm>
            <a:prstGeom prst="wedgeRoundRectCallout">
              <a:avLst>
                <a:gd name="adj1" fmla="val 27129"/>
                <a:gd name="adj2" fmla="val -109848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338349" y="4326206"/>
              <a:ext cx="2176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BRAVO </a:t>
              </a:r>
              <a:r>
                <a:rPr lang="fr-FR" dirty="0" err="1"/>
                <a:t>kleines</a:t>
              </a:r>
              <a:r>
                <a:rPr lang="fr-FR" dirty="0"/>
                <a:t> </a:t>
              </a:r>
              <a:r>
                <a:rPr lang="fr-FR" dirty="0" err="1"/>
                <a:t>Huhn</a:t>
              </a:r>
              <a:r>
                <a:rPr lang="fr-FR" dirty="0"/>
                <a:t> !</a:t>
              </a:r>
            </a:p>
          </p:txBody>
        </p:sp>
      </p:grpSp>
      <p:pic>
        <p:nvPicPr>
          <p:cNvPr id="10" name="dia 13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46015" y="2616200"/>
            <a:ext cx="812800" cy="812800"/>
          </a:xfrm>
          <a:prstGeom prst="rect">
            <a:avLst/>
          </a:prstGeom>
        </p:spPr>
      </p:pic>
      <p:pic>
        <p:nvPicPr>
          <p:cNvPr id="11" name="dia 13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89502" y="2714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4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1516" y="1452370"/>
            <a:ext cx="81485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accent1"/>
                </a:solidFill>
              </a:rPr>
              <a:t>ENDE </a:t>
            </a:r>
          </a:p>
          <a:p>
            <a:pPr algn="ctr"/>
            <a:endParaRPr lang="fr-FR" sz="3200" dirty="0">
              <a:solidFill>
                <a:schemeClr val="accent1"/>
              </a:solidFill>
            </a:endParaRPr>
          </a:p>
          <a:p>
            <a:pPr algn="ctr"/>
            <a:r>
              <a:rPr lang="fr-FR" sz="3200" dirty="0">
                <a:solidFill>
                  <a:schemeClr val="accent1"/>
                </a:solidFill>
              </a:rPr>
              <a:t>Et maintenant à vos caméras !</a:t>
            </a:r>
          </a:p>
          <a:p>
            <a:pPr algn="ctr"/>
            <a:r>
              <a:rPr lang="fr-FR" sz="3200" dirty="0">
                <a:solidFill>
                  <a:schemeClr val="accent1"/>
                </a:solidFill>
              </a:rPr>
              <a:t>(Sans obligation, bien entendu …)</a:t>
            </a:r>
          </a:p>
          <a:p>
            <a:pPr algn="ctr"/>
            <a:endParaRPr lang="fr-FR" sz="3200" dirty="0">
              <a:solidFill>
                <a:schemeClr val="accent1"/>
              </a:solidFill>
            </a:endParaRPr>
          </a:p>
          <a:p>
            <a:pPr algn="ctr"/>
            <a:endParaRPr lang="fr-FR" sz="4000" dirty="0">
              <a:solidFill>
                <a:schemeClr val="accent1"/>
              </a:solidFill>
            </a:endParaRPr>
          </a:p>
          <a:p>
            <a:pPr algn="ctr"/>
            <a:endParaRPr lang="fr-FR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6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92912"/>
            <a:ext cx="8596668" cy="582592"/>
          </a:xfrm>
        </p:spPr>
        <p:txBody>
          <a:bodyPr>
            <a:normAutofit/>
          </a:bodyPr>
          <a:lstStyle/>
          <a:p>
            <a:r>
              <a:rPr lang="fr-FR" sz="2800" dirty="0"/>
              <a:t>Quelques explications à propos de la démarche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775504"/>
            <a:ext cx="10017674" cy="5856790"/>
          </a:xfrm>
        </p:spPr>
        <p:txBody>
          <a:bodyPr>
            <a:normAutofit/>
          </a:bodyPr>
          <a:lstStyle/>
          <a:p>
            <a:r>
              <a:rPr lang="fr-FR" dirty="0"/>
              <a:t>Montrez d’abord le diaporama sans faire de commentaire</a:t>
            </a:r>
          </a:p>
          <a:p>
            <a:r>
              <a:rPr lang="fr-FR" dirty="0"/>
              <a:t>Annoncez à l’enfant qu’il va maintenant jouer l’histoire à l’aide des marionnettes qu’il a réalisées</a:t>
            </a:r>
          </a:p>
          <a:p>
            <a:r>
              <a:rPr lang="fr-FR" dirty="0"/>
              <a:t>Expliquez lui que dans un premier temps, il va devoir s’entraîner à répéter les dialogues</a:t>
            </a:r>
          </a:p>
          <a:p>
            <a:r>
              <a:rPr lang="fr-FR" dirty="0"/>
              <a:t>Regardez à nouveau plusieurs fois le diaporama et incitez l’enfant à répéter chaque réplique</a:t>
            </a:r>
          </a:p>
          <a:p>
            <a:r>
              <a:rPr lang="fr-FR" dirty="0"/>
              <a:t>D’abord sans manipuler les marionnettes puis progressivement avec les marionnettes</a:t>
            </a:r>
            <a:r>
              <a:rPr lang="mr-IN" dirty="0"/>
              <a:t>…</a:t>
            </a:r>
            <a:endParaRPr lang="fr-FR" dirty="0"/>
          </a:p>
          <a:p>
            <a:r>
              <a:rPr lang="fr-FR" dirty="0"/>
              <a:t>L’objectif est, qu’à la fin de l’apprentissage, il soit en mesure de rejouer l’histoire sans s’appuyer sur le diaporama</a:t>
            </a:r>
          </a:p>
          <a:p>
            <a:r>
              <a:rPr lang="fr-FR" dirty="0"/>
              <a:t>Il pourra, soit endosser tous les rôles ou interagir avec vous </a:t>
            </a:r>
          </a:p>
          <a:p>
            <a:pPr lvl="1"/>
            <a:r>
              <a:rPr lang="fr-FR" dirty="0"/>
              <a:t>soit en tenant le rôle de la poule et vous tenez ceux des différents animaux</a:t>
            </a:r>
          </a:p>
          <a:p>
            <a:pPr lvl="1"/>
            <a:r>
              <a:rPr lang="fr-FR" dirty="0"/>
              <a:t>Ou le contraire</a:t>
            </a:r>
            <a:r>
              <a:rPr lang="mr-IN" dirty="0"/>
              <a:t>…</a:t>
            </a:r>
            <a:endParaRPr lang="fr-FR" dirty="0"/>
          </a:p>
          <a:p>
            <a:r>
              <a:rPr lang="fr-FR" b="1" dirty="0">
                <a:solidFill>
                  <a:schemeClr val="accent4"/>
                </a:solidFill>
              </a:rPr>
              <a:t>Attention ! </a:t>
            </a:r>
            <a:r>
              <a:rPr lang="fr-FR" dirty="0">
                <a:solidFill>
                  <a:schemeClr val="accent4"/>
                </a:solidFill>
              </a:rPr>
              <a:t>Cela doit rester un moment de plaisir et votre enfant n’y arrivera peut-être pas du premier coup. C’est un exercice difficile et il faut toujours conserver une attitude encourageante. Le mieux est de proposer cette démarche en plusieurs séances assez courtes.</a:t>
            </a:r>
          </a:p>
        </p:txBody>
      </p:sp>
    </p:spTree>
    <p:extLst>
      <p:ext uri="{BB962C8B-B14F-4D97-AF65-F5344CB8AC3E}">
        <p14:creationId xmlns:p14="http://schemas.microsoft.com/office/powerpoint/2010/main" val="55765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A09755E-6D2C-4992-8238-89ED68AD30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68" y="1377475"/>
            <a:ext cx="2447365" cy="24473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D8056FE-046F-4C11-9140-4CC0E94E41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43" y="1377475"/>
            <a:ext cx="2447365" cy="24473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46172F-1C3D-4455-9E95-2E0E9B7271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074" y="4069197"/>
            <a:ext cx="2447365" cy="24473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4E361D-285E-46F1-940B-06A20C5D7F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593" y="1377475"/>
            <a:ext cx="2451846" cy="2451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446C3B-DA97-4DAF-A98A-073FCD0E64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52" y="4073680"/>
            <a:ext cx="2442881" cy="24428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332AA8-E1A3-4AB6-9426-ECC5D695211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807" y="4073680"/>
            <a:ext cx="2438401" cy="24384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840BD1-92F0-421F-8AA2-538B6567B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235" y="1368510"/>
            <a:ext cx="2456330" cy="24563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0E6FE89-3130-4EC6-9326-0C7ECB6A3E3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733" y="4073680"/>
            <a:ext cx="2447364" cy="24473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B29ABAA-25DF-48F0-A210-4916207C7A83}"/>
              </a:ext>
            </a:extLst>
          </p:cNvPr>
          <p:cNvSpPr txBox="1"/>
          <p:nvPr/>
        </p:nvSpPr>
        <p:spPr>
          <a:xfrm>
            <a:off x="605507" y="305525"/>
            <a:ext cx="94814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personnages de l’histoire: répète leurs noms…</a:t>
            </a:r>
          </a:p>
          <a:p>
            <a:r>
              <a:rPr lang="fr-FR" sz="2000" dirty="0"/>
              <a:t>à imprimer ou à créer en dessinant</a:t>
            </a:r>
          </a:p>
        </p:txBody>
      </p:sp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183F093-CA32-461C-8F0B-A497A7BD3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47702" y="380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270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3443B8-7E73-4E21-86AD-056CDAE404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85" y="825242"/>
            <a:ext cx="5207515" cy="5207515"/>
          </a:xfrm>
          <a:prstGeom prst="rect">
            <a:avLst/>
          </a:prstGeom>
        </p:spPr>
      </p:pic>
      <p:pic>
        <p:nvPicPr>
          <p:cNvPr id="3" name="Picture 4" descr="édération des producteurs d'oeufs du Québec">
            <a:extLst>
              <a:ext uri="{FF2B5EF4-FFF2-40B4-BE49-F238E27FC236}">
                <a16:creationId xmlns:a16="http://schemas.microsoft.com/office/drawing/2014/main" id="{D6F286C3-4E00-40E0-9E83-5541D4C7A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7600" y="2886318"/>
            <a:ext cx="1586612" cy="18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8BB8583-1FDA-46C0-B95F-55263FE11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7258" y="8252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AFDFA03-55F8-4DDA-8361-A428A2EDC866}"/>
              </a:ext>
            </a:extLst>
          </p:cNvPr>
          <p:cNvSpPr txBox="1"/>
          <p:nvPr/>
        </p:nvSpPr>
        <p:spPr>
          <a:xfrm>
            <a:off x="1782417" y="2765148"/>
            <a:ext cx="8627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L’histoire à jouer… étape par étape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67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2748">
            <a:off x="7292788" y="3748541"/>
            <a:ext cx="2447365" cy="2447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0451">
            <a:off x="745725" y="661858"/>
            <a:ext cx="2447365" cy="2447365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896472" y="3719692"/>
            <a:ext cx="2761128" cy="983283"/>
            <a:chOff x="896472" y="3719692"/>
            <a:chExt cx="2761128" cy="983283"/>
          </a:xfrm>
        </p:grpSpPr>
        <p:sp>
          <p:nvSpPr>
            <p:cNvPr id="5" name="Bulle rectangulaire à coins arrondis 4"/>
            <p:cNvSpPr/>
            <p:nvPr/>
          </p:nvSpPr>
          <p:spPr>
            <a:xfrm>
              <a:off x="896472" y="3719692"/>
              <a:ext cx="2761128" cy="983283"/>
            </a:xfrm>
            <a:prstGeom prst="wedgeRoundRectCallout">
              <a:avLst>
                <a:gd name="adj1" fmla="val -17759"/>
                <a:gd name="adj2" fmla="val -86960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079056" y="3888167"/>
              <a:ext cx="23959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Bitte, lege </a:t>
              </a:r>
              <a:r>
                <a:rPr lang="fr-FR" dirty="0" err="1"/>
                <a:t>ein</a:t>
              </a:r>
              <a:r>
                <a:rPr lang="fr-FR" dirty="0"/>
                <a:t> </a:t>
              </a:r>
              <a:r>
                <a:rPr lang="fr-FR" dirty="0" err="1"/>
                <a:t>Ei</a:t>
              </a:r>
              <a:r>
                <a:rPr lang="fr-FR" dirty="0"/>
                <a:t> </a:t>
              </a:r>
              <a:r>
                <a:rPr lang="fr-FR" dirty="0" err="1"/>
                <a:t>für</a:t>
              </a:r>
              <a:r>
                <a:rPr lang="fr-FR" dirty="0"/>
                <a:t> </a:t>
              </a:r>
              <a:r>
                <a:rPr lang="fr-FR" dirty="0" err="1"/>
                <a:t>mich</a:t>
              </a:r>
              <a:r>
                <a:rPr lang="fr-FR" dirty="0"/>
                <a:t> !</a:t>
              </a: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3508942" y="346006"/>
            <a:ext cx="2761128" cy="857761"/>
            <a:chOff x="3508942" y="346006"/>
            <a:chExt cx="2761128" cy="857761"/>
          </a:xfrm>
        </p:grpSpPr>
        <p:sp>
          <p:nvSpPr>
            <p:cNvPr id="8" name="Bulle rectangulaire à coins arrondis 7"/>
            <p:cNvSpPr/>
            <p:nvPr/>
          </p:nvSpPr>
          <p:spPr>
            <a:xfrm>
              <a:off x="3508942" y="346006"/>
              <a:ext cx="2761128" cy="857761"/>
            </a:xfrm>
            <a:prstGeom prst="wedgeRoundRectCallout">
              <a:avLst>
                <a:gd name="adj1" fmla="val -47793"/>
                <a:gd name="adj2" fmla="val 1080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657600" y="671332"/>
              <a:ext cx="244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Hallo</a:t>
              </a:r>
              <a:r>
                <a:rPr lang="fr-FR" dirty="0"/>
                <a:t> </a:t>
              </a:r>
              <a:r>
                <a:rPr lang="fr-FR" dirty="0" err="1"/>
                <a:t>kleines</a:t>
              </a:r>
              <a:r>
                <a:rPr lang="fr-FR" dirty="0"/>
                <a:t> </a:t>
              </a:r>
              <a:r>
                <a:rPr lang="fr-FR" dirty="0" err="1"/>
                <a:t>Huhn</a:t>
              </a:r>
              <a:r>
                <a:rPr lang="fr-FR" dirty="0"/>
                <a:t> !</a:t>
              </a: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7249681" y="2330821"/>
            <a:ext cx="2761128" cy="655447"/>
            <a:chOff x="7249681" y="2330821"/>
            <a:chExt cx="2761128" cy="655447"/>
          </a:xfrm>
        </p:grpSpPr>
        <p:sp>
          <p:nvSpPr>
            <p:cNvPr id="6" name="Bulle rectangulaire à coins arrondis 5"/>
            <p:cNvSpPr/>
            <p:nvPr/>
          </p:nvSpPr>
          <p:spPr>
            <a:xfrm>
              <a:off x="7249681" y="2330821"/>
              <a:ext cx="2761128" cy="655447"/>
            </a:xfrm>
            <a:prstGeom prst="wedgeRoundRectCallout">
              <a:avLst>
                <a:gd name="adj1" fmla="val 5864"/>
                <a:gd name="adj2" fmla="val 12667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324277" y="2473878"/>
              <a:ext cx="2384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Hallo</a:t>
              </a:r>
              <a:r>
                <a:rPr lang="fr-FR" dirty="0"/>
                <a:t> Hase !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3959302" y="4702975"/>
            <a:ext cx="2761128" cy="983283"/>
            <a:chOff x="3959302" y="4702975"/>
            <a:chExt cx="2761128" cy="983283"/>
          </a:xfrm>
        </p:grpSpPr>
        <p:sp>
          <p:nvSpPr>
            <p:cNvPr id="12" name="Bulle rectangulaire à coins arrondis 11"/>
            <p:cNvSpPr/>
            <p:nvPr/>
          </p:nvSpPr>
          <p:spPr>
            <a:xfrm>
              <a:off x="3959302" y="4702975"/>
              <a:ext cx="2761128" cy="983283"/>
            </a:xfrm>
            <a:prstGeom prst="wedgeRoundRectCallout">
              <a:avLst>
                <a:gd name="adj1" fmla="val 66500"/>
                <a:gd name="adj2" fmla="val -25748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132162" y="4849792"/>
              <a:ext cx="2476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Ich</a:t>
              </a:r>
              <a:r>
                <a:rPr lang="fr-FR" dirty="0"/>
                <a:t> ? </a:t>
              </a:r>
              <a:r>
                <a:rPr lang="fr-FR" dirty="0" err="1"/>
                <a:t>Nein</a:t>
              </a:r>
              <a:r>
                <a:rPr lang="fr-FR" dirty="0"/>
                <a:t> !</a:t>
              </a:r>
            </a:p>
            <a:p>
              <a:r>
                <a:rPr lang="fr-FR" dirty="0" err="1"/>
                <a:t>Ich</a:t>
              </a:r>
              <a:r>
                <a:rPr lang="fr-FR" dirty="0"/>
                <a:t> bin </a:t>
              </a:r>
              <a:r>
                <a:rPr lang="fr-FR" dirty="0" err="1"/>
                <a:t>zu</a:t>
              </a:r>
              <a:r>
                <a:rPr lang="fr-FR" dirty="0"/>
                <a:t> </a:t>
              </a:r>
              <a:r>
                <a:rPr lang="fr-FR" dirty="0" err="1"/>
                <a:t>klein</a:t>
              </a:r>
              <a:r>
                <a:rPr lang="fr-FR" dirty="0"/>
                <a:t> !</a:t>
              </a:r>
            </a:p>
          </p:txBody>
        </p:sp>
      </p:grpSp>
      <p:pic>
        <p:nvPicPr>
          <p:cNvPr id="19" name="Dia 3,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54956" y="2067478"/>
            <a:ext cx="812800" cy="812800"/>
          </a:xfrm>
          <a:prstGeom prst="rect">
            <a:avLst/>
          </a:prstGeom>
        </p:spPr>
      </p:pic>
      <p:pic>
        <p:nvPicPr>
          <p:cNvPr id="20" name="dia 3?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13749" y="3485272"/>
            <a:ext cx="812800" cy="812800"/>
          </a:xfrm>
          <a:prstGeom prst="rect">
            <a:avLst/>
          </a:prstGeom>
        </p:spPr>
      </p:pic>
      <p:pic>
        <p:nvPicPr>
          <p:cNvPr id="21" name="dia 3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6472" y="4713516"/>
            <a:ext cx="812800" cy="812800"/>
          </a:xfrm>
          <a:prstGeom prst="rect">
            <a:avLst/>
          </a:prstGeom>
        </p:spPr>
      </p:pic>
      <p:pic>
        <p:nvPicPr>
          <p:cNvPr id="22" name="dia 3 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16469" y="54961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5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5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9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60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2558">
            <a:off x="2066421" y="634620"/>
            <a:ext cx="2447365" cy="2447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2563">
            <a:off x="8050305" y="3581401"/>
            <a:ext cx="2451846" cy="24518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0813">
            <a:off x="385478" y="3886351"/>
            <a:ext cx="2447365" cy="2447365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5450542" y="949123"/>
            <a:ext cx="2761128" cy="1238491"/>
            <a:chOff x="5450542" y="949123"/>
            <a:chExt cx="2761128" cy="1238491"/>
          </a:xfrm>
        </p:grpSpPr>
        <p:sp>
          <p:nvSpPr>
            <p:cNvPr id="5" name="Bulle rectangulaire à coins arrondis 4"/>
            <p:cNvSpPr/>
            <p:nvPr/>
          </p:nvSpPr>
          <p:spPr>
            <a:xfrm>
              <a:off x="5450542" y="949123"/>
              <a:ext cx="2761128" cy="1238491"/>
            </a:xfrm>
            <a:prstGeom prst="wedgeRoundRectCallout">
              <a:avLst>
                <a:gd name="adj1" fmla="val -77499"/>
                <a:gd name="adj2" fmla="val -577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683170" y="1088020"/>
              <a:ext cx="22686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Hallo</a:t>
              </a:r>
              <a:r>
                <a:rPr lang="fr-FR" dirty="0"/>
                <a:t> </a:t>
              </a:r>
              <a:r>
                <a:rPr lang="fr-FR" dirty="0" err="1"/>
                <a:t>Pferd</a:t>
              </a:r>
              <a:r>
                <a:rPr lang="fr-FR" dirty="0"/>
                <a:t> !</a:t>
              </a:r>
            </a:p>
            <a:p>
              <a:r>
                <a:rPr lang="fr-FR" dirty="0" err="1"/>
                <a:t>Kannst</a:t>
              </a:r>
              <a:r>
                <a:rPr lang="fr-FR" dirty="0"/>
                <a:t> du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?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4596196" y="3485341"/>
            <a:ext cx="2761128" cy="1505519"/>
            <a:chOff x="4596196" y="3485341"/>
            <a:chExt cx="2761128" cy="1505519"/>
          </a:xfrm>
        </p:grpSpPr>
        <p:sp>
          <p:nvSpPr>
            <p:cNvPr id="6" name="Bulle rectangulaire à coins arrondis 5"/>
            <p:cNvSpPr/>
            <p:nvPr/>
          </p:nvSpPr>
          <p:spPr>
            <a:xfrm>
              <a:off x="4596196" y="3485341"/>
              <a:ext cx="2761128" cy="1505519"/>
            </a:xfrm>
            <a:prstGeom prst="wedgeRoundRectCallout">
              <a:avLst>
                <a:gd name="adj1" fmla="val 74030"/>
                <a:gd name="adj2" fmla="val -7470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808956" y="3637935"/>
              <a:ext cx="23356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Ich</a:t>
              </a:r>
              <a:r>
                <a:rPr lang="fr-FR" dirty="0"/>
                <a:t> ? </a:t>
              </a:r>
              <a:r>
                <a:rPr lang="fr-FR" dirty="0" err="1"/>
                <a:t>Nein</a:t>
              </a:r>
              <a:r>
                <a:rPr lang="fr-FR" dirty="0"/>
                <a:t> !</a:t>
              </a:r>
            </a:p>
            <a:p>
              <a:endParaRPr lang="fr-FR" dirty="0"/>
            </a:p>
            <a:p>
              <a:r>
                <a:rPr lang="fr-FR" dirty="0" err="1"/>
                <a:t>Ich</a:t>
              </a:r>
              <a:r>
                <a:rPr lang="fr-FR" dirty="0"/>
                <a:t> </a:t>
              </a:r>
              <a:r>
                <a:rPr lang="fr-FR" dirty="0" err="1"/>
                <a:t>kann</a:t>
              </a:r>
              <a:r>
                <a:rPr lang="fr-FR" dirty="0"/>
                <a:t> </a:t>
              </a:r>
              <a:r>
                <a:rPr lang="fr-FR" dirty="0" err="1"/>
                <a:t>keine</a:t>
              </a:r>
              <a:r>
                <a:rPr lang="fr-FR" dirty="0"/>
                <a:t>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!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9021584" y="2373766"/>
            <a:ext cx="3170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Si c’est trop long ou trop difficile, le cheval peut se contenter de répondre </a:t>
            </a:r>
            <a:r>
              <a:rPr lang="fr-FR" sz="1400" b="1" dirty="0">
                <a:solidFill>
                  <a:srgbClr val="FF0000"/>
                </a:solidFill>
              </a:rPr>
              <a:t>« </a:t>
            </a:r>
            <a:r>
              <a:rPr lang="fr-FR" sz="1400" b="1" dirty="0" err="1">
                <a:solidFill>
                  <a:srgbClr val="FF0000"/>
                </a:solidFill>
              </a:rPr>
              <a:t>Ich</a:t>
            </a:r>
            <a:r>
              <a:rPr lang="fr-FR" sz="1400" b="1" dirty="0">
                <a:solidFill>
                  <a:srgbClr val="FF0000"/>
                </a:solidFill>
              </a:rPr>
              <a:t> ? </a:t>
            </a:r>
            <a:r>
              <a:rPr lang="fr-FR" sz="1400" b="1" dirty="0" err="1">
                <a:solidFill>
                  <a:srgbClr val="FF0000"/>
                </a:solidFill>
              </a:rPr>
              <a:t>Nein</a:t>
            </a:r>
            <a:r>
              <a:rPr lang="fr-FR" sz="1400" b="1" dirty="0">
                <a:solidFill>
                  <a:srgbClr val="FF0000"/>
                </a:solidFill>
              </a:rPr>
              <a:t> ! </a:t>
            </a:r>
            <a:r>
              <a:rPr lang="fr-FR" sz="1400" dirty="0">
                <a:solidFill>
                  <a:srgbClr val="FF0000"/>
                </a:solidFill>
              </a:rPr>
              <a:t>Idem pour les animaux suivants</a:t>
            </a:r>
            <a:r>
              <a:rPr lang="mr-IN" sz="1400" dirty="0">
                <a:solidFill>
                  <a:srgbClr val="FF0000"/>
                </a:solidFill>
              </a:rPr>
              <a:t>…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30241" y="5806787"/>
            <a:ext cx="4921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Dans l’histoire, la poule est toujours accompagnée par le lapin mais pour que le jeu soit plus commode, l’enfant peut laisser la marionnette sur la table lorsqu’il est en transparence.</a:t>
            </a:r>
          </a:p>
        </p:txBody>
      </p:sp>
      <p:pic>
        <p:nvPicPr>
          <p:cNvPr id="14" name="dia 4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83396" y="2110425"/>
            <a:ext cx="812800" cy="812800"/>
          </a:xfrm>
          <a:prstGeom prst="rect">
            <a:avLst/>
          </a:prstGeom>
        </p:spPr>
      </p:pic>
      <p:pic>
        <p:nvPicPr>
          <p:cNvPr id="15" name="dia 4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5270" y="47931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4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5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9539">
            <a:off x="1640540" y="623047"/>
            <a:ext cx="2447365" cy="2447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6166">
            <a:off x="8122025" y="3331559"/>
            <a:ext cx="2442881" cy="24428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4607">
            <a:off x="779928" y="3886200"/>
            <a:ext cx="2447365" cy="2447365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4319501" y="3107006"/>
            <a:ext cx="2761128" cy="1245075"/>
            <a:chOff x="4319501" y="3107006"/>
            <a:chExt cx="2761128" cy="1245075"/>
          </a:xfrm>
        </p:grpSpPr>
        <p:sp>
          <p:nvSpPr>
            <p:cNvPr id="5" name="Bulle rectangulaire à coins arrondis 4"/>
            <p:cNvSpPr/>
            <p:nvPr/>
          </p:nvSpPr>
          <p:spPr>
            <a:xfrm>
              <a:off x="4319501" y="3107006"/>
              <a:ext cx="2761128" cy="1245075"/>
            </a:xfrm>
            <a:prstGeom prst="wedgeRoundRectCallout">
              <a:avLst>
                <a:gd name="adj1" fmla="val -79772"/>
                <a:gd name="adj2" fmla="val -48808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606724" y="3275635"/>
              <a:ext cx="20602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Hallo</a:t>
              </a:r>
              <a:r>
                <a:rPr lang="fr-FR" dirty="0"/>
                <a:t> </a:t>
              </a:r>
              <a:r>
                <a:rPr lang="fr-FR" dirty="0" err="1"/>
                <a:t>Schwein</a:t>
              </a:r>
              <a:r>
                <a:rPr lang="fr-FR" dirty="0"/>
                <a:t> !</a:t>
              </a:r>
            </a:p>
            <a:p>
              <a:r>
                <a:rPr lang="fr-FR" dirty="0" err="1"/>
                <a:t>Kannst</a:t>
              </a:r>
              <a:r>
                <a:rPr lang="fr-FR" dirty="0"/>
                <a:t> du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?</a:t>
              </a: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8790750" y="1100162"/>
            <a:ext cx="2761128" cy="1493134"/>
            <a:chOff x="8790750" y="1100162"/>
            <a:chExt cx="2761128" cy="1493134"/>
          </a:xfrm>
        </p:grpSpPr>
        <p:sp>
          <p:nvSpPr>
            <p:cNvPr id="6" name="Bulle rectangulaire à coins arrondis 5"/>
            <p:cNvSpPr/>
            <p:nvPr/>
          </p:nvSpPr>
          <p:spPr>
            <a:xfrm>
              <a:off x="8790750" y="1100162"/>
              <a:ext cx="2761128" cy="1493134"/>
            </a:xfrm>
            <a:prstGeom prst="wedgeRoundRectCallout">
              <a:avLst>
                <a:gd name="adj1" fmla="val -21979"/>
                <a:gd name="adj2" fmla="val 7762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 flipH="1">
              <a:off x="9106153" y="1246564"/>
              <a:ext cx="21303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Ich</a:t>
              </a:r>
              <a:r>
                <a:rPr lang="fr-FR" dirty="0"/>
                <a:t> ? </a:t>
              </a:r>
              <a:r>
                <a:rPr lang="fr-FR" dirty="0" err="1"/>
                <a:t>Nein</a:t>
              </a:r>
              <a:r>
                <a:rPr lang="fr-FR" dirty="0"/>
                <a:t> !</a:t>
              </a:r>
            </a:p>
            <a:p>
              <a:endParaRPr lang="fr-FR" dirty="0"/>
            </a:p>
            <a:p>
              <a:r>
                <a:rPr lang="fr-FR" dirty="0" err="1"/>
                <a:t>Ich</a:t>
              </a:r>
              <a:r>
                <a:rPr lang="fr-FR" dirty="0"/>
                <a:t> </a:t>
              </a:r>
              <a:r>
                <a:rPr lang="fr-FR" dirty="0" err="1"/>
                <a:t>kann</a:t>
              </a:r>
              <a:r>
                <a:rPr lang="fr-FR" dirty="0"/>
                <a:t> </a:t>
              </a:r>
              <a:r>
                <a:rPr lang="fr-FR" dirty="0" err="1"/>
                <a:t>keine</a:t>
              </a:r>
              <a:r>
                <a:rPr lang="fr-FR" dirty="0"/>
                <a:t>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!</a:t>
              </a:r>
            </a:p>
          </p:txBody>
        </p:sp>
      </p:grpSp>
      <p:pic>
        <p:nvPicPr>
          <p:cNvPr id="12" name="dia 4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81700" y="2040493"/>
            <a:ext cx="812800" cy="812800"/>
          </a:xfrm>
          <a:prstGeom prst="rect">
            <a:avLst/>
          </a:prstGeom>
        </p:spPr>
      </p:pic>
      <p:pic>
        <p:nvPicPr>
          <p:cNvPr id="13" name="dia 5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43465" y="52050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3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8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32">
            <a:off x="968188" y="649941"/>
            <a:ext cx="2447365" cy="2447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0977">
            <a:off x="8740588" y="2649070"/>
            <a:ext cx="2438401" cy="24384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9373">
            <a:off x="788894" y="3790481"/>
            <a:ext cx="2447365" cy="2447365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4608416" y="973406"/>
            <a:ext cx="2761128" cy="1351591"/>
            <a:chOff x="4608416" y="973406"/>
            <a:chExt cx="2761128" cy="1351591"/>
          </a:xfrm>
        </p:grpSpPr>
        <p:sp>
          <p:nvSpPr>
            <p:cNvPr id="5" name="Bulle rectangulaire à coins arrondis 4"/>
            <p:cNvSpPr/>
            <p:nvPr/>
          </p:nvSpPr>
          <p:spPr>
            <a:xfrm>
              <a:off x="4608416" y="973406"/>
              <a:ext cx="2761128" cy="1351591"/>
            </a:xfrm>
            <a:prstGeom prst="wedgeRoundRectCallout">
              <a:avLst>
                <a:gd name="adj1" fmla="val -83668"/>
                <a:gd name="adj2" fmla="val -5333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930815" y="1192192"/>
              <a:ext cx="22339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Hallo</a:t>
              </a:r>
              <a:r>
                <a:rPr lang="fr-FR" dirty="0"/>
                <a:t> </a:t>
              </a:r>
              <a:r>
                <a:rPr lang="fr-FR" dirty="0" err="1"/>
                <a:t>Schaf</a:t>
              </a:r>
              <a:r>
                <a:rPr lang="fr-FR" dirty="0"/>
                <a:t> !</a:t>
              </a:r>
            </a:p>
            <a:p>
              <a:r>
                <a:rPr lang="fr-FR" dirty="0" err="1"/>
                <a:t>Kannst</a:t>
              </a:r>
              <a:r>
                <a:rPr lang="fr-FR" dirty="0"/>
                <a:t> du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?</a:t>
              </a: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5262499" y="4542226"/>
            <a:ext cx="2761128" cy="1546058"/>
            <a:chOff x="5262499" y="4542226"/>
            <a:chExt cx="2761128" cy="1546058"/>
          </a:xfrm>
        </p:grpSpPr>
        <p:sp>
          <p:nvSpPr>
            <p:cNvPr id="6" name="Bulle rectangulaire à coins arrondis 5"/>
            <p:cNvSpPr/>
            <p:nvPr/>
          </p:nvSpPr>
          <p:spPr>
            <a:xfrm>
              <a:off x="5262499" y="4542226"/>
              <a:ext cx="2761128" cy="1546058"/>
            </a:xfrm>
            <a:prstGeom prst="wedgeRoundRectCallout">
              <a:avLst>
                <a:gd name="adj1" fmla="val 71202"/>
                <a:gd name="adj2" fmla="val -35943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21124" y="4768770"/>
              <a:ext cx="2280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Ich</a:t>
              </a:r>
              <a:r>
                <a:rPr lang="fr-FR" dirty="0"/>
                <a:t> ? </a:t>
              </a:r>
              <a:r>
                <a:rPr lang="fr-FR" dirty="0" err="1"/>
                <a:t>Nein</a:t>
              </a:r>
              <a:r>
                <a:rPr lang="fr-FR" dirty="0"/>
                <a:t> !</a:t>
              </a:r>
            </a:p>
            <a:p>
              <a:endParaRPr lang="fr-FR" dirty="0"/>
            </a:p>
            <a:p>
              <a:r>
                <a:rPr lang="fr-FR" dirty="0" err="1"/>
                <a:t>Ich</a:t>
              </a:r>
              <a:r>
                <a:rPr lang="fr-FR" dirty="0"/>
                <a:t> </a:t>
              </a:r>
              <a:r>
                <a:rPr lang="fr-FR" dirty="0" err="1"/>
                <a:t>kann</a:t>
              </a:r>
              <a:r>
                <a:rPr lang="fr-FR" dirty="0"/>
                <a:t> </a:t>
              </a:r>
              <a:r>
                <a:rPr lang="fr-FR" dirty="0" err="1"/>
                <a:t>keine</a:t>
              </a:r>
              <a:r>
                <a:rPr lang="fr-FR" dirty="0"/>
                <a:t> </a:t>
              </a:r>
              <a:r>
                <a:rPr lang="fr-FR" dirty="0" err="1"/>
                <a:t>Eier</a:t>
              </a:r>
              <a:r>
                <a:rPr lang="fr-FR" dirty="0"/>
                <a:t> </a:t>
              </a:r>
              <a:r>
                <a:rPr lang="fr-FR" dirty="0" err="1"/>
                <a:t>legen</a:t>
              </a:r>
              <a:r>
                <a:rPr lang="fr-FR" dirty="0"/>
                <a:t> !</a:t>
              </a:r>
            </a:p>
          </p:txBody>
        </p:sp>
      </p:grpSp>
      <p:pic>
        <p:nvPicPr>
          <p:cNvPr id="11" name="dia 6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48645" y="1918597"/>
            <a:ext cx="812800" cy="812800"/>
          </a:xfrm>
          <a:prstGeom prst="rect">
            <a:avLst/>
          </a:prstGeom>
        </p:spPr>
      </p:pic>
      <p:pic>
        <p:nvPicPr>
          <p:cNvPr id="12" name="dia 6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59788" y="4502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5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1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467</Words>
  <Application>Microsoft Office PowerPoint</Application>
  <PresentationFormat>Grand écran</PresentationFormat>
  <Paragraphs>70</Paragraphs>
  <Slides>17</Slides>
  <Notes>0</Notes>
  <HiddenSlides>0</HiddenSlides>
  <MMClips>27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Facette</vt:lpstr>
      <vt:lpstr>BRAVO KLEINES HUHN ! Das Puppenspiel</vt:lpstr>
      <vt:lpstr>Quelques explications à propos de la démarche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BRAVO KLEINES HUHN ! Das Puppenspiel</dc:title>
  <dc:creator>Simone GRAFF</dc:creator>
  <cp:lastModifiedBy>DaniellePro</cp:lastModifiedBy>
  <cp:revision>30</cp:revision>
  <dcterms:created xsi:type="dcterms:W3CDTF">2020-04-05T16:59:26Z</dcterms:created>
  <dcterms:modified xsi:type="dcterms:W3CDTF">2020-04-27T14:28:49Z</dcterms:modified>
</cp:coreProperties>
</file>