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5000">
              <a:srgbClr val="83B023"/>
            </a:gs>
            <a:gs pos="10000">
              <a:schemeClr val="accent3">
                <a:lumMod val="73000"/>
              </a:schemeClr>
            </a:gs>
            <a:gs pos="100000">
              <a:schemeClr val="accent3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url=https%3A%2F%2Flongueville-manche.fr%2Fallac-chasse-a-loeuf-dimanche-17-avril-2016%2F&amp;psig=AOvVaw1DxKR4G_z7NWtX2GgNyN8-&amp;ust=1585401271700000&amp;source=images&amp;cd=vfe&amp;ved=0CAIQjRxqFwoTCIiW0pTeuugCFQAAAAAdAAAAABAJ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google.fr/url?sa=i&amp;url=https%3A%2F%2Ffr.123rf.com%2Fphoto_17477062_lapin-de-p%25C3%25A2ques-de-lapin-avec-panier-de-p%25C3%25A2ques-plein-d-oeufs-de-p%25C3%25A2ques-d%25C3%25A9cor%25C3%25A9s.html&amp;psig=AOvVaw0NPh2x7FxCjpOvCSOBpW0b&amp;ust=1585401419889000&amp;source=images&amp;cd=vfe&amp;ved=0CAIQjRxqFwoTCPie49jeuugCFQAAAAAdAAAAABA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google.fr/url?sa=i&amp;url=https%3A%2F%2Fwww.pharmaciengiphar.com%2Fanimaux%2Fnouveaux-animaux-compagnie-nac%2Fconditions-elevage-et-environnement-lapin-compagnie&amp;psig=AOvVaw3lvXyz18cjdzNOTZzybvOT&amp;ust=1585401522863000&amp;source=images&amp;cd=vfe&amp;ved=0CAIQjRxqFwoTCJiL4YjfuugCFQAAAAAdAAAAABAJ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google.fr/url?sa=i&amp;url=https%3A%2F%2Flongueville-manche.fr%2Fallac-chasse-a-loeuf-dimanche-17-avril-2016%2F&amp;psig=AOvVaw1DxKR4G_z7NWtX2GgNyN8-&amp;ust=1585401271700000&amp;source=images&amp;cd=vfe&amp;ved=0CAIQjRxqFwoTCIiW0pTeuugCFQAAAAAdAAAAABAJ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9.m4a"/><Relationship Id="rId7" Type="http://schemas.openxmlformats.org/officeDocument/2006/relationships/image" Target="../media/image18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EE2CB-69BF-49D9-ACBD-546D440DD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06" y="795131"/>
            <a:ext cx="5829338" cy="2756452"/>
          </a:xfrm>
        </p:spPr>
        <p:txBody>
          <a:bodyPr/>
          <a:lstStyle/>
          <a:p>
            <a:r>
              <a:rPr lang="fr-FR" dirty="0" err="1"/>
              <a:t>Wörter</a:t>
            </a:r>
            <a:r>
              <a:rPr lang="fr-FR" dirty="0"/>
              <a:t>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>
                <a:solidFill>
                  <a:srgbClr val="7030A0"/>
                </a:solidFill>
              </a:rPr>
              <a:t>Ostern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       </a:t>
            </a:r>
            <a:r>
              <a:rPr lang="fr-FR" sz="8800" dirty="0">
                <a:solidFill>
                  <a:srgbClr val="7030A0"/>
                </a:solidFill>
                <a:latin typeface="Amandine" pitchFamily="2" charset="0"/>
              </a:rPr>
              <a:t>Pâques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CA9C2C-F79B-4BC8-BFD9-A30236790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3600" b="1" dirty="0"/>
              <a:t>Grands ( Moyens )</a:t>
            </a:r>
            <a:r>
              <a:rPr lang="fr-FR" b="1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39DFC6-0286-4920-B055-3DB2C5F3F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955" y="562461"/>
            <a:ext cx="5138339" cy="3853754"/>
          </a:xfrm>
          <a:prstGeom prst="rect">
            <a:avLst/>
          </a:prstGeom>
        </p:spPr>
      </p:pic>
      <p:pic>
        <p:nvPicPr>
          <p:cNvPr id="6" name="Image 5" descr="ALLAC – Chasse à l'œuf – Dimanche 17 avril 2016 | Mairie de ...">
            <a:hlinkClick r:id="rId3" tgtFrame="&quot;_blank&quot;"/>
            <a:extLst>
              <a:ext uri="{FF2B5EF4-FFF2-40B4-BE49-F238E27FC236}">
                <a16:creationId xmlns:a16="http://schemas.microsoft.com/office/drawing/2014/main" id="{3FBB2AF6-EF0B-4FB2-8E42-EA44DE56EB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811" y="4919008"/>
            <a:ext cx="4544378" cy="1376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91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5349A-7C0F-426A-B654-8CF963E4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50" y="4351357"/>
            <a:ext cx="11395250" cy="2199861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Lexique: Die </a:t>
            </a:r>
            <a:r>
              <a:rPr lang="fr-FR" dirty="0" err="1">
                <a:solidFill>
                  <a:schemeClr val="bg1"/>
                </a:solidFill>
              </a:rPr>
              <a:t>Bildkarten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1: Répète le nom des éléments</a:t>
            </a:r>
            <a:br>
              <a:rPr lang="fr-FR" dirty="0">
                <a:solidFill>
                  <a:srgbClr val="7030A0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sz="2000" dirty="0">
                <a:solidFill>
                  <a:srgbClr val="7030A0"/>
                </a:solidFill>
              </a:rPr>
              <a:t>( Clique pour écouter les mots et répète les en articulant bien en allemand )</a:t>
            </a:r>
            <a:br>
              <a:rPr lang="fr-FR" dirty="0">
                <a:solidFill>
                  <a:srgbClr val="7030A0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2: Essaie de les mémoriser …</a:t>
            </a:r>
            <a:br>
              <a:rPr lang="fr-FR" dirty="0">
                <a:solidFill>
                  <a:srgbClr val="7030A0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sz="2000" dirty="0">
                <a:solidFill>
                  <a:srgbClr val="7030A0"/>
                </a:solidFill>
              </a:rPr>
              <a:t>( Frappe d’abord leurs syllabes comme tu as l’habitude de le faire , puis, présente les mots toi- même…)</a:t>
            </a:r>
            <a:br>
              <a:rPr lang="fr-FR" sz="2000" dirty="0">
                <a:solidFill>
                  <a:srgbClr val="7030A0"/>
                </a:solidFill>
              </a:rPr>
            </a:br>
            <a:endParaRPr lang="fr-FR" sz="2000" dirty="0">
              <a:solidFill>
                <a:srgbClr val="7030A0"/>
              </a:solidFill>
            </a:endParaRPr>
          </a:p>
        </p:txBody>
      </p:sp>
      <p:pic>
        <p:nvPicPr>
          <p:cNvPr id="9" name="Image 8" descr="Une image contenant herbe, extérieur, assis, en bois&#10;&#10;Description générée automatiquement">
            <a:extLst>
              <a:ext uri="{FF2B5EF4-FFF2-40B4-BE49-F238E27FC236}">
                <a16:creationId xmlns:a16="http://schemas.microsoft.com/office/drawing/2014/main" id="{9B34CD9B-9A04-442B-9A1C-5FB7369DF1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810" y="626011"/>
            <a:ext cx="3589606" cy="2692205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4B98AD9-88E6-48AF-9307-A487CEB2C8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1333" y="119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31" y="302296"/>
            <a:ext cx="9998750" cy="1291940"/>
          </a:xfrm>
        </p:spPr>
        <p:txBody>
          <a:bodyPr anchor="ctr">
            <a:normAutofit/>
          </a:bodyPr>
          <a:lstStyle/>
          <a:p>
            <a:r>
              <a:rPr lang="fr-FR" sz="2700" dirty="0"/>
              <a:t>           </a:t>
            </a:r>
            <a:r>
              <a:rPr lang="fr-FR" sz="2700" b="0" dirty="0"/>
              <a:t>der</a:t>
            </a:r>
            <a:r>
              <a:rPr lang="fr-FR" sz="2700" dirty="0"/>
              <a:t> </a:t>
            </a:r>
            <a:r>
              <a:rPr lang="fr-FR" sz="6000" dirty="0">
                <a:latin typeface="Comic Sans MS" panose="030F0702030302020204" pitchFamily="66" charset="0"/>
              </a:rPr>
              <a:t>Hase</a:t>
            </a:r>
            <a:r>
              <a:rPr lang="fr-FR" sz="2700" dirty="0"/>
              <a:t>                             </a:t>
            </a:r>
            <a:r>
              <a:rPr lang="fr-FR" sz="3600" b="0" dirty="0"/>
              <a:t>der</a:t>
            </a:r>
            <a:r>
              <a:rPr lang="fr-FR" sz="3600" dirty="0"/>
              <a:t> </a:t>
            </a:r>
            <a:r>
              <a:rPr lang="fr-FR" sz="3600" dirty="0" err="1"/>
              <a:t>Osterhase</a:t>
            </a:r>
            <a:endParaRPr lang="fr-FR" sz="3600" dirty="0"/>
          </a:p>
        </p:txBody>
      </p:sp>
      <p:pic>
        <p:nvPicPr>
          <p:cNvPr id="9" name="Image 8" descr="Conditions d'élevage et d'environnement du lapin de compagnie ...">
            <a:hlinkClick r:id="rId4" tgtFrame="&quot;_blank&quot;"/>
            <a:extLst>
              <a:ext uri="{FF2B5EF4-FFF2-40B4-BE49-F238E27FC236}">
                <a16:creationId xmlns:a16="http://schemas.microsoft.com/office/drawing/2014/main" id="{4AB56D0F-4D15-4BBD-A1A6-76AC74213F8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97" y="1559119"/>
            <a:ext cx="4658855" cy="39670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ACA84F-A3E3-49CC-8788-CE1A1BFF38FF}"/>
              </a:ext>
            </a:extLst>
          </p:cNvPr>
          <p:cNvSpPr/>
          <p:nvPr/>
        </p:nvSpPr>
        <p:spPr>
          <a:xfrm>
            <a:off x="1786595" y="5521569"/>
            <a:ext cx="8996386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HASE                 Der </a:t>
            </a:r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OSTER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HASE 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Lapin De Pâques De Lapin Avec Panier De Pâques Plein D'oeufs De ...">
            <a:hlinkClick r:id="rId6" tgtFrame="&quot;_blank&quot;"/>
            <a:extLst>
              <a:ext uri="{FF2B5EF4-FFF2-40B4-BE49-F238E27FC236}">
                <a16:creationId xmlns:a16="http://schemas.microsoft.com/office/drawing/2014/main" id="{20E7DB70-A669-4C4B-8773-1D42BAFDA328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14" y="1471196"/>
            <a:ext cx="4429523" cy="414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78E3402-4605-4E70-BB32-864E0CC3D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75188" y="6434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31" y="302296"/>
            <a:ext cx="9998750" cy="1291940"/>
          </a:xfrm>
        </p:spPr>
        <p:txBody>
          <a:bodyPr anchor="ctr">
            <a:normAutofit/>
          </a:bodyPr>
          <a:lstStyle/>
          <a:p>
            <a:r>
              <a:rPr lang="fr-FR" sz="2700" dirty="0"/>
              <a:t>           </a:t>
            </a:r>
            <a:r>
              <a:rPr lang="fr-FR" sz="2700" b="0" dirty="0" err="1"/>
              <a:t>das</a:t>
            </a:r>
            <a:r>
              <a:rPr lang="fr-FR" sz="2700" dirty="0"/>
              <a:t> </a:t>
            </a:r>
            <a:r>
              <a:rPr lang="fr-FR" sz="6000" dirty="0" err="1">
                <a:latin typeface="Comic Sans MS" panose="030F0702030302020204" pitchFamily="66" charset="0"/>
              </a:rPr>
              <a:t>Ei</a:t>
            </a:r>
            <a:r>
              <a:rPr lang="fr-FR" sz="2700" dirty="0"/>
              <a:t>                                            </a:t>
            </a:r>
            <a:r>
              <a:rPr lang="fr-FR" sz="3600" b="0" dirty="0"/>
              <a:t>die</a:t>
            </a:r>
            <a:r>
              <a:rPr lang="fr-FR" sz="3600" dirty="0"/>
              <a:t> </a:t>
            </a:r>
            <a:r>
              <a:rPr lang="fr-FR" sz="3600" dirty="0" err="1"/>
              <a:t>Eier</a:t>
            </a:r>
            <a:endParaRPr lang="fr-FR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ACA84F-A3E3-49CC-8788-CE1A1BFF38FF}"/>
              </a:ext>
            </a:extLst>
          </p:cNvPr>
          <p:cNvSpPr/>
          <p:nvPr/>
        </p:nvSpPr>
        <p:spPr>
          <a:xfrm>
            <a:off x="1786595" y="5521569"/>
            <a:ext cx="8996386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                       Die </a:t>
            </a:r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OSTER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EIER 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 descr="ALLAC – Chasse à l'œuf – Dimanche 17 avril 2016 | Mairie de ...">
            <a:hlinkClick r:id="rId4" tgtFrame="&quot;_blank&quot;"/>
            <a:extLst>
              <a:ext uri="{FF2B5EF4-FFF2-40B4-BE49-F238E27FC236}">
                <a16:creationId xmlns:a16="http://schemas.microsoft.com/office/drawing/2014/main" id="{8DC7A238-5D80-4111-8CFC-FF7B8622049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533" y="2686756"/>
            <a:ext cx="5684901" cy="16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A681BA-BA5B-4739-9A95-4F2EC00A0F4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9019" y="1975554"/>
            <a:ext cx="3417584" cy="362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844DB48-5C7C-47E0-AAE5-CDDD00F99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6661" y="733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31" y="302296"/>
            <a:ext cx="9998750" cy="1291940"/>
          </a:xfrm>
        </p:spPr>
        <p:txBody>
          <a:bodyPr anchor="ctr">
            <a:normAutofit/>
          </a:bodyPr>
          <a:lstStyle/>
          <a:p>
            <a:r>
              <a:rPr lang="fr-FR" sz="2700" dirty="0"/>
              <a:t>         </a:t>
            </a:r>
            <a:r>
              <a:rPr lang="fr-FR" sz="2700" b="0" dirty="0"/>
              <a:t>die</a:t>
            </a:r>
            <a:r>
              <a:rPr lang="fr-FR" sz="2700" dirty="0"/>
              <a:t> </a:t>
            </a:r>
            <a:r>
              <a:rPr lang="fr-FR" sz="6000" dirty="0" err="1">
                <a:latin typeface="Comic Sans MS" panose="030F0702030302020204" pitchFamily="66" charset="0"/>
              </a:rPr>
              <a:t>Henne</a:t>
            </a:r>
            <a:r>
              <a:rPr lang="fr-FR" sz="2700" dirty="0"/>
              <a:t>                             </a:t>
            </a:r>
            <a:r>
              <a:rPr lang="fr-FR" sz="3600" b="0" dirty="0" err="1"/>
              <a:t>das</a:t>
            </a:r>
            <a:r>
              <a:rPr lang="fr-FR" sz="3600" dirty="0"/>
              <a:t> </a:t>
            </a:r>
            <a:r>
              <a:rPr lang="fr-FR" sz="3600" dirty="0" err="1"/>
              <a:t>Küken</a:t>
            </a:r>
            <a:endParaRPr lang="fr-FR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ACA84F-A3E3-49CC-8788-CE1A1BFF38FF}"/>
              </a:ext>
            </a:extLst>
          </p:cNvPr>
          <p:cNvSpPr/>
          <p:nvPr/>
        </p:nvSpPr>
        <p:spPr>
          <a:xfrm>
            <a:off x="1891316" y="5495379"/>
            <a:ext cx="8996386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HENNE                  </a:t>
            </a:r>
            <a:r>
              <a:rPr lang="fr-FR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KÜKEN 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32682EA-5C14-45F3-9CC9-F10D223F619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872" y="1796023"/>
            <a:ext cx="3707765" cy="37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D431709-7FBD-4F04-A9A8-A4FD4B6E941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8518" y="1658726"/>
            <a:ext cx="4172610" cy="30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1AA5833-EC41-4A17-8CB0-F1E3FE645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1461" y="789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31" y="302296"/>
            <a:ext cx="9998750" cy="1291940"/>
          </a:xfrm>
        </p:spPr>
        <p:txBody>
          <a:bodyPr anchor="ctr">
            <a:normAutofit fontScale="90000"/>
          </a:bodyPr>
          <a:lstStyle/>
          <a:p>
            <a:r>
              <a:rPr lang="fr-FR" sz="2700" dirty="0"/>
              <a:t>         </a:t>
            </a:r>
            <a:r>
              <a:rPr lang="fr-FR" sz="2700" b="0" dirty="0"/>
              <a:t>die</a:t>
            </a:r>
            <a:r>
              <a:rPr lang="fr-FR" sz="2700" dirty="0"/>
              <a:t> </a:t>
            </a:r>
            <a:r>
              <a:rPr lang="fr-FR" sz="4400" b="0" dirty="0" err="1">
                <a:latin typeface="Comic Sans MS" panose="030F0702030302020204" pitchFamily="66" charset="0"/>
              </a:rPr>
              <a:t>Schokolade</a:t>
            </a:r>
            <a:r>
              <a:rPr lang="fr-FR" sz="2700" dirty="0"/>
              <a:t>                       </a:t>
            </a:r>
            <a:r>
              <a:rPr lang="fr-FR" dirty="0"/>
              <a:t>die </a:t>
            </a:r>
            <a:r>
              <a:rPr lang="fr-FR" dirty="0" err="1"/>
              <a:t>Glocke</a:t>
            </a:r>
            <a:r>
              <a:rPr lang="fr-FR" dirty="0"/>
              <a:t> ( n ) </a:t>
            </a:r>
            <a:br>
              <a:rPr lang="fr-FR" dirty="0"/>
            </a:br>
            <a:endParaRPr lang="fr-FR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ACA84F-A3E3-49CC-8788-CE1A1BFF38FF}"/>
              </a:ext>
            </a:extLst>
          </p:cNvPr>
          <p:cNvSpPr/>
          <p:nvPr/>
        </p:nvSpPr>
        <p:spPr>
          <a:xfrm>
            <a:off x="1058358" y="5263764"/>
            <a:ext cx="9609639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/>
              <a:t>die </a:t>
            </a:r>
            <a:r>
              <a:rPr lang="fr-FR" sz="4000" dirty="0">
                <a:solidFill>
                  <a:srgbClr val="FF0000"/>
                </a:solidFill>
              </a:rPr>
              <a:t>SCHOKOLADE            </a:t>
            </a:r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GLOCKE 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EB6D1F-C36D-4BD8-98F9-6A55F96AE54A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414" y="1704622"/>
            <a:ext cx="4409138" cy="332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CF17244-65C2-4E12-8225-9668A18C58D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0093" y="1594236"/>
            <a:ext cx="3747905" cy="3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048EDCB-B4F5-493D-99D2-88D1BC5753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7316" y="48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31" y="302296"/>
            <a:ext cx="9998750" cy="1291940"/>
          </a:xfrm>
        </p:spPr>
        <p:txBody>
          <a:bodyPr anchor="ctr">
            <a:normAutofit fontScale="90000"/>
          </a:bodyPr>
          <a:lstStyle/>
          <a:p>
            <a:r>
              <a:rPr lang="fr-FR" sz="2700" dirty="0"/>
              <a:t>                 </a:t>
            </a:r>
            <a:r>
              <a:rPr lang="fr-FR" sz="2700" b="0" dirty="0" err="1"/>
              <a:t>das</a:t>
            </a:r>
            <a:r>
              <a:rPr lang="fr-FR" sz="2700" dirty="0"/>
              <a:t> </a:t>
            </a:r>
            <a:r>
              <a:rPr lang="fr-FR" sz="4400" b="0" dirty="0">
                <a:latin typeface="Comic Sans MS" panose="030F0702030302020204" pitchFamily="66" charset="0"/>
              </a:rPr>
              <a:t>Nest</a:t>
            </a:r>
            <a:r>
              <a:rPr lang="fr-FR" sz="2700" dirty="0"/>
              <a:t>                                       </a:t>
            </a:r>
            <a:r>
              <a:rPr lang="fr-FR" b="0" dirty="0"/>
              <a:t>der</a:t>
            </a:r>
            <a:r>
              <a:rPr lang="fr-FR" dirty="0"/>
              <a:t> </a:t>
            </a:r>
            <a:r>
              <a:rPr lang="fr-FR" dirty="0" err="1"/>
              <a:t>Korb</a:t>
            </a:r>
            <a:br>
              <a:rPr lang="fr-FR" dirty="0"/>
            </a:br>
            <a:endParaRPr lang="fr-FR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ACA84F-A3E3-49CC-8788-CE1A1BFF38FF}"/>
              </a:ext>
            </a:extLst>
          </p:cNvPr>
          <p:cNvSpPr/>
          <p:nvPr/>
        </p:nvSpPr>
        <p:spPr>
          <a:xfrm>
            <a:off x="1950180" y="5263764"/>
            <a:ext cx="9609639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err="1"/>
              <a:t>das</a:t>
            </a:r>
            <a:r>
              <a:rPr lang="fr-FR" sz="4000" dirty="0"/>
              <a:t> </a:t>
            </a:r>
            <a:r>
              <a:rPr lang="fr-FR" sz="4000" dirty="0">
                <a:solidFill>
                  <a:srgbClr val="FF0000"/>
                </a:solidFill>
              </a:rPr>
              <a:t>NEST                      </a:t>
            </a:r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KORB 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 descr="Image associÃ©e">
            <a:extLst>
              <a:ext uri="{FF2B5EF4-FFF2-40B4-BE49-F238E27FC236}">
                <a16:creationId xmlns:a16="http://schemas.microsoft.com/office/drawing/2014/main" id="{56FC8E38-4CB8-4559-917E-19F8C3C08F6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4" r="12766"/>
          <a:stretch/>
        </p:blipFill>
        <p:spPr bwMode="auto">
          <a:xfrm>
            <a:off x="1401158" y="1299325"/>
            <a:ext cx="3944822" cy="39253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1800B71-F3BE-4E40-84BD-16B80D45FA7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4999" y="1257122"/>
            <a:ext cx="4027982" cy="39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844A365-CE07-491C-8085-7F3080FBA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1461" y="493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31" y="302296"/>
            <a:ext cx="9998750" cy="1291940"/>
          </a:xfrm>
        </p:spPr>
        <p:txBody>
          <a:bodyPr anchor="ctr">
            <a:normAutofit fontScale="90000"/>
          </a:bodyPr>
          <a:lstStyle/>
          <a:p>
            <a:r>
              <a:rPr lang="fr-FR" sz="2700" dirty="0"/>
              <a:t>              </a:t>
            </a:r>
            <a:r>
              <a:rPr lang="fr-FR" sz="2700" b="0" dirty="0" err="1"/>
              <a:t>das</a:t>
            </a:r>
            <a:r>
              <a:rPr lang="fr-FR" sz="2700" dirty="0"/>
              <a:t> </a:t>
            </a:r>
            <a:r>
              <a:rPr lang="fr-FR" sz="4400" b="0" dirty="0">
                <a:latin typeface="Comic Sans MS" panose="030F0702030302020204" pitchFamily="66" charset="0"/>
              </a:rPr>
              <a:t>Gras</a:t>
            </a:r>
            <a:r>
              <a:rPr lang="fr-FR" sz="2700" dirty="0"/>
              <a:t>                                       </a:t>
            </a:r>
            <a:r>
              <a:rPr lang="fr-FR" b="0" dirty="0" err="1"/>
              <a:t>verstecken</a:t>
            </a:r>
            <a:br>
              <a:rPr lang="fr-FR" dirty="0"/>
            </a:br>
            <a:endParaRPr lang="fr-FR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ACA84F-A3E3-49CC-8788-CE1A1BFF38FF}"/>
              </a:ext>
            </a:extLst>
          </p:cNvPr>
          <p:cNvSpPr/>
          <p:nvPr/>
        </p:nvSpPr>
        <p:spPr>
          <a:xfrm>
            <a:off x="309490" y="5263764"/>
            <a:ext cx="11882510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 err="1"/>
              <a:t>das</a:t>
            </a:r>
            <a:r>
              <a:rPr lang="fr-FR" sz="4000" dirty="0"/>
              <a:t> </a:t>
            </a:r>
            <a:r>
              <a:rPr lang="fr-FR" sz="4000" dirty="0">
                <a:solidFill>
                  <a:srgbClr val="FF0000"/>
                </a:solidFill>
              </a:rPr>
              <a:t>GRAS            </a:t>
            </a:r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fr-FR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Eier</a:t>
            </a:r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verstecken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7210865-FEB0-4215-B8F3-13D414F1894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30" y="1497241"/>
            <a:ext cx="4358106" cy="348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0051750-7455-4187-8AC5-F2FCF213C53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8180" y="1497241"/>
            <a:ext cx="4180012" cy="336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46407D0-544B-4A09-8C46-42C5462058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78806" y="539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895" y="759811"/>
            <a:ext cx="3392658" cy="995926"/>
          </a:xfrm>
        </p:spPr>
        <p:txBody>
          <a:bodyPr anchor="ctr">
            <a:normAutofit fontScale="90000"/>
          </a:bodyPr>
          <a:lstStyle/>
          <a:p>
            <a:r>
              <a:rPr lang="fr-FR" dirty="0"/>
              <a:t>           </a:t>
            </a:r>
            <a:r>
              <a:rPr lang="fr-FR" b="0" dirty="0" err="1"/>
              <a:t>aufheben</a:t>
            </a:r>
            <a:br>
              <a:rPr lang="fr-FR" dirty="0"/>
            </a:br>
            <a:endParaRPr lang="fr-FR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ACA84F-A3E3-49CC-8788-CE1A1BFF38FF}"/>
              </a:ext>
            </a:extLst>
          </p:cNvPr>
          <p:cNvSpPr/>
          <p:nvPr/>
        </p:nvSpPr>
        <p:spPr>
          <a:xfrm>
            <a:off x="309490" y="5263764"/>
            <a:ext cx="1188251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 err="1"/>
              <a:t>Das</a:t>
            </a:r>
            <a:r>
              <a:rPr lang="fr-FR" sz="3200" dirty="0"/>
              <a:t> </a:t>
            </a:r>
            <a:r>
              <a:rPr lang="fr-FR" sz="3200" dirty="0" err="1"/>
              <a:t>Mädchen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hebt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/>
              <a:t>die </a:t>
            </a:r>
            <a:r>
              <a:rPr lang="fr-FR" sz="3200" dirty="0" err="1"/>
              <a:t>Eier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auf</a:t>
            </a:r>
            <a:r>
              <a:rPr lang="fr-FR" sz="3200" dirty="0">
                <a:solidFill>
                  <a:srgbClr val="FF0000"/>
                </a:solidFill>
              </a:rPr>
              <a:t>.               </a:t>
            </a:r>
            <a:r>
              <a:rPr lang="fr-FR" sz="4000" dirty="0" err="1"/>
              <a:t>essen</a:t>
            </a:r>
            <a:r>
              <a:rPr lang="fr-FR" sz="4000" dirty="0">
                <a:solidFill>
                  <a:srgbClr val="FF0000"/>
                </a:solidFill>
              </a:rPr>
              <a:t> 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95DF5-298F-42B8-87C4-45288CA2F582}"/>
              </a:ext>
            </a:extLst>
          </p:cNvPr>
          <p:cNvSpPr/>
          <p:nvPr/>
        </p:nvSpPr>
        <p:spPr>
          <a:xfrm>
            <a:off x="6096000" y="1163653"/>
            <a:ext cx="6033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Kinder 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fr-F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Schokolade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3200" dirty="0"/>
          </a:p>
        </p:txBody>
      </p:sp>
      <p:pic>
        <p:nvPicPr>
          <p:cNvPr id="14" name="Image 13" descr="Une image contenant herbe, personne, extérieur, petit&#10;&#10;Description générée automatiquement">
            <a:extLst>
              <a:ext uri="{FF2B5EF4-FFF2-40B4-BE49-F238E27FC236}">
                <a16:creationId xmlns:a16="http://schemas.microsoft.com/office/drawing/2014/main" id="{BC0A54A5-1DEC-4C24-8468-C8C6F0607E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60" y="1949374"/>
            <a:ext cx="5414492" cy="3046662"/>
          </a:xfrm>
          <a:prstGeom prst="rect">
            <a:avLst/>
          </a:prstGeom>
        </p:spPr>
      </p:pic>
      <p:pic>
        <p:nvPicPr>
          <p:cNvPr id="16" name="Image 15" descr="Une image contenant herbe, personne, petit, intérieur&#10;&#10;Description générée automatiquement">
            <a:extLst>
              <a:ext uri="{FF2B5EF4-FFF2-40B4-BE49-F238E27FC236}">
                <a16:creationId xmlns:a16="http://schemas.microsoft.com/office/drawing/2014/main" id="{B33F1481-F414-4832-AFD8-3D329A6FE1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572" y="1942064"/>
            <a:ext cx="4690629" cy="3128063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FD41466-7348-4D13-A67F-008E7F8950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17962" y="492083"/>
            <a:ext cx="609600" cy="609600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140F7BB-FF00-43F6-BA41-FB88E8460F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3177" y="5540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153</Words>
  <Application>Microsoft Office PowerPoint</Application>
  <PresentationFormat>Grand écran</PresentationFormat>
  <Paragraphs>18</Paragraphs>
  <Slides>9</Slides>
  <Notes>0</Notes>
  <HiddenSlides>0</HiddenSlides>
  <MMClips>9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Amandine</vt:lpstr>
      <vt:lpstr>Calibri</vt:lpstr>
      <vt:lpstr>Century Gothic</vt:lpstr>
      <vt:lpstr>Comic Sans MS</vt:lpstr>
      <vt:lpstr>Wingdings 2</vt:lpstr>
      <vt:lpstr>Concis</vt:lpstr>
      <vt:lpstr>Wörter für Ostern          Pâques</vt:lpstr>
      <vt:lpstr>Lexique: Die Bildkarten  1: Répète le nom des éléments  ( Clique pour écouter les mots et répète les en articulant bien en allemand ) 2: Essaie de les mémoriser …  ( Frappe d’abord leurs syllabes comme tu as l’habitude de le faire , puis, présente les mots toi- même…) </vt:lpstr>
      <vt:lpstr>           der Hase                             der Osterhase</vt:lpstr>
      <vt:lpstr>           das Ei                                            die Eier</vt:lpstr>
      <vt:lpstr>         die Henne                             das Küken</vt:lpstr>
      <vt:lpstr>         die Schokolade                       die Glocke ( n )  </vt:lpstr>
      <vt:lpstr>                 das Nest                                       der Korb </vt:lpstr>
      <vt:lpstr>              das Gras                                       verstecken </vt:lpstr>
      <vt:lpstr>           aufheben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drei Raüber  Les trois Brigants</dc:title>
  <dc:creator>DaniellePro</dc:creator>
  <cp:lastModifiedBy>DaniellePro</cp:lastModifiedBy>
  <cp:revision>33</cp:revision>
  <dcterms:created xsi:type="dcterms:W3CDTF">2020-03-23T15:07:56Z</dcterms:created>
  <dcterms:modified xsi:type="dcterms:W3CDTF">2020-03-31T13:28:02Z</dcterms:modified>
</cp:coreProperties>
</file>