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67" r:id="rId6"/>
    <p:sldId id="268" r:id="rId7"/>
    <p:sldId id="269" r:id="rId8"/>
    <p:sldId id="270" r:id="rId9"/>
    <p:sldId id="271" r:id="rId10"/>
    <p:sldId id="274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Pro" initials="D" lastIdx="1" clrIdx="0">
    <p:extLst>
      <p:ext uri="{19B8F6BF-5375-455C-9EA6-DF929625EA0E}">
        <p15:presenceInfo xmlns:p15="http://schemas.microsoft.com/office/powerpoint/2012/main" userId="DanielleP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5000">
              <a:srgbClr val="83B023"/>
            </a:gs>
            <a:gs pos="10000">
              <a:schemeClr val="accent3">
                <a:lumMod val="73000"/>
              </a:schemeClr>
            </a:gs>
            <a:gs pos="100000">
              <a:schemeClr val="accent3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s%3A%2F%2Flongueville-manche.fr%2Fallac-chasse-a-loeuf-dimanche-17-avril-2016%2F&amp;psig=AOvVaw1DxKR4G_z7NWtX2GgNyN8-&amp;ust=1585401271700000&amp;source=images&amp;cd=vfe&amp;ved=0CAIQjRxqFwoTCIiW0pTeuugCFQAAAAAdAAAAABAJ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fr.wikipedia.org/wiki/Lapin_domestique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.jpg"/><Relationship Id="rId5" Type="http://schemas.openxmlformats.org/officeDocument/2006/relationships/hyperlink" Target="https://pixabay.com/en/easter-easter-eggs-painted-colorful-654767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8.jpeg"/><Relationship Id="rId9" Type="http://schemas.openxmlformats.org/officeDocument/2006/relationships/hyperlink" Target="https://pixabay.com/en/easter-bunny-eggs-nest-basket-154403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fr/url?sa=i&amp;url=https%3A%2F%2Ffr.123rf.com%2Fphoto_17477062_lapin-de-p%25C3%25A2ques-de-lapin-avec-panier-de-p%25C3%25A2ques-plein-d-oeufs-de-p%25C3%25A2ques-d%25C3%25A9cor%25C3%25A9s.html&amp;psig=AOvVaw0NPh2x7FxCjpOvCSOBpW0b&amp;ust=1585401419889000&amp;source=images&amp;cd=vfe&amp;ved=0CAIQjRxqFwoTCPie49jeuugCFQAAAAAdAAAAABAD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png"/><Relationship Id="rId5" Type="http://schemas.openxmlformats.org/officeDocument/2006/relationships/hyperlink" Target="https://pixnio.com/holidays/easter/colored-easter-eggs-nest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fr/url?sa=i&amp;url=https%3A%2F%2Ffr.123rf.com%2Fphoto_17477062_lapin-de-p%25C3%25A2ques-de-lapin-avec-panier-de-p%25C3%25A2ques-plein-d-oeufs-de-p%25C3%25A2ques-d%25C3%25A9cor%25C3%25A9s.html&amp;psig=AOvVaw0NPh2x7FxCjpOvCSOBpW0b&amp;ust=1585401419889000&amp;source=images&amp;cd=vfe&amp;ved=0CAIQjRxqFwoTCPie49jeuugCFQAAAAAdAAAAABAD" TargetMode="Externa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2.png"/><Relationship Id="rId5" Type="http://schemas.openxmlformats.org/officeDocument/2006/relationships/hyperlink" Target="https://pixnio.com/holidays/easter/colored-easter-eggs-nest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google.fr/url?sa=i&amp;url=https%3A%2F%2Ffr.123rf.com%2Fphoto_17477062_lapin-de-p%25C3%25A2ques-de-lapin-avec-panier-de-p%25C3%25A2ques-plein-d-oeufs-de-p%25C3%25A2ques-d%25C3%25A9cor%25C3%25A9s.html&amp;psig=AOvVaw0NPh2x7FxCjpOvCSOBpW0b&amp;ust=1585401419889000&amp;source=images&amp;cd=vfe&amp;ved=0CAIQjRxqFwoTCPie49jeuugCFQAAAAAdAAAAABA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fr/url?sa=i&amp;url=https%3A%2F%2Fwww.pharmaciengiphar.com%2Fanimaux%2Fnouveaux-animaux-compagnie-nac%2Fconditions-elevage-et-environnement-lapin-compagnie&amp;psig=AOvVaw3lvXyz18cjdzNOTZzybvOT&amp;ust=1585401522863000&amp;source=images&amp;cd=vfe&amp;ved=0CAIQjRxqFwoTCJiL4YjfuugCFQAAAAAdAAAAABAJ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google.fr/url?sa=i&amp;url=https%3A%2F%2Flongueville-manche.fr%2Fallac-chasse-a-loeuf-dimanche-17-avril-2016%2F&amp;psig=AOvVaw1DxKR4G_z7NWtX2GgNyN8-&amp;ust=1585401271700000&amp;source=images&amp;cd=vfe&amp;ved=0CAIQjRxqFwoTCIiW0pTeuugCFQAAAAAdAAAAABAJ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aster-bunny-eggs-nest-basket-154403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fr.wikipedia.org/wiki/Lapin_domestique" TargetMode="External"/><Relationship Id="rId5" Type="http://schemas.openxmlformats.org/officeDocument/2006/relationships/image" Target="../media/image15.jpg"/><Relationship Id="rId10" Type="http://schemas.openxmlformats.org/officeDocument/2006/relationships/hyperlink" Target="https://pixabay.com/en/easter-easter-eggs-painted-colorful-654767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EE2CB-69BF-49D9-ACBD-546D440DD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06" y="795131"/>
            <a:ext cx="5829338" cy="2756452"/>
          </a:xfrm>
        </p:spPr>
        <p:txBody>
          <a:bodyPr/>
          <a:lstStyle/>
          <a:p>
            <a:r>
              <a:rPr lang="fr-FR" dirty="0" err="1"/>
              <a:t>Wörter</a:t>
            </a:r>
            <a:r>
              <a:rPr lang="fr-FR" dirty="0"/>
              <a:t>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>
                <a:solidFill>
                  <a:srgbClr val="7030A0"/>
                </a:solidFill>
              </a:rPr>
              <a:t>Ostern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       </a:t>
            </a:r>
            <a:r>
              <a:rPr lang="fr-FR" sz="8800" dirty="0">
                <a:solidFill>
                  <a:srgbClr val="7030A0"/>
                </a:solidFill>
                <a:latin typeface="Amandine" pitchFamily="2" charset="0"/>
              </a:rPr>
              <a:t>Pâques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CA9C2C-F79B-4BC8-BFD9-A30236790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600" b="1" dirty="0"/>
              <a:t>Petits ( Moyens )</a:t>
            </a:r>
            <a:r>
              <a:rPr lang="fr-FR" b="1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39DFC6-0286-4920-B055-3DB2C5F3F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955" y="562461"/>
            <a:ext cx="5138339" cy="3853754"/>
          </a:xfrm>
          <a:prstGeom prst="rect">
            <a:avLst/>
          </a:prstGeom>
        </p:spPr>
      </p:pic>
      <p:pic>
        <p:nvPicPr>
          <p:cNvPr id="6" name="Image 5" descr="ALLAC – Chasse à l'œuf – Dimanche 17 avril 2016 | Mairie de ...">
            <a:hlinkClick r:id="rId3" tgtFrame="&quot;_blank&quot;"/>
            <a:extLst>
              <a:ext uri="{FF2B5EF4-FFF2-40B4-BE49-F238E27FC236}">
                <a16:creationId xmlns:a16="http://schemas.microsoft.com/office/drawing/2014/main" id="{3FBB2AF6-EF0B-4FB2-8E42-EA44DE56EB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811" y="4919008"/>
            <a:ext cx="4544378" cy="137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91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8" y="284710"/>
            <a:ext cx="11348329" cy="1589245"/>
          </a:xfrm>
        </p:spPr>
        <p:txBody>
          <a:bodyPr anchor="ctr">
            <a:normAutofit/>
          </a:bodyPr>
          <a:lstStyle/>
          <a:p>
            <a:r>
              <a:rPr lang="fr-FR" sz="3600" dirty="0" err="1">
                <a:latin typeface="Abadi" panose="020B0604020104020204" pitchFamily="34" charset="0"/>
              </a:rPr>
              <a:t>Was</a:t>
            </a:r>
            <a:r>
              <a:rPr lang="fr-FR" sz="3600" dirty="0">
                <a:latin typeface="Abadi" panose="020B0604020104020204" pitchFamily="34" charset="0"/>
              </a:rPr>
              <a:t> </a:t>
            </a:r>
            <a:r>
              <a:rPr lang="fr-FR" sz="3600" dirty="0" err="1">
                <a:latin typeface="Abadi" panose="020B0604020104020204" pitchFamily="34" charset="0"/>
              </a:rPr>
              <a:t>fehlt</a:t>
            </a:r>
            <a:r>
              <a:rPr lang="fr-FR" sz="3600" dirty="0">
                <a:latin typeface="Abadi" panose="020B0604020104020204" pitchFamily="34" charset="0"/>
              </a:rPr>
              <a:t>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8420036" y="2373572"/>
            <a:ext cx="2947570" cy="2878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824394" y="2533250"/>
            <a:ext cx="3057868" cy="27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26150B-923A-47E9-822D-B2A76C33CF87}"/>
              </a:ext>
            </a:extLst>
          </p:cNvPr>
          <p:cNvSpPr/>
          <p:nvPr/>
        </p:nvSpPr>
        <p:spPr>
          <a:xfrm>
            <a:off x="4784583" y="2356900"/>
            <a:ext cx="2947570" cy="2955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86F08A-8DD2-4FD2-AF3E-F2DC7B7D7024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 bwMode="auto">
          <a:xfrm>
            <a:off x="5246618" y="2422161"/>
            <a:ext cx="2321530" cy="28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09B0381-AAFB-4FAB-BC00-0070619DF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48768" y="5818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8" y="284710"/>
            <a:ext cx="11348329" cy="1589245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Répète les 3 mots… 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attention tu vas devoir trouver et nommer  celui que j’ai caché…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86F08A-8DD2-4FD2-AF3E-F2DC7B7D702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5826" t="14357" r="23164" b="12034"/>
          <a:stretch/>
        </p:blipFill>
        <p:spPr bwMode="auto">
          <a:xfrm>
            <a:off x="4650837" y="2566381"/>
            <a:ext cx="2872014" cy="283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DBD3AE-E4F2-4CB9-97C1-14A35AB6608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597" y="2686304"/>
            <a:ext cx="2459643" cy="2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Lapin De Pâques De Lapin Avec Panier De Pâques Plein D'oeufs De ...">
            <a:hlinkClick r:id="rId7" tgtFrame="&quot;_blank&quot;"/>
            <a:extLst>
              <a:ext uri="{FF2B5EF4-FFF2-40B4-BE49-F238E27FC236}">
                <a16:creationId xmlns:a16="http://schemas.microsoft.com/office/drawing/2014/main" id="{2BE7B70E-4DD5-43B7-83AE-822364BCE919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851" y="2356899"/>
            <a:ext cx="2749214" cy="29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F921D39-3BA6-4B92-8C07-8DE849063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9212" y="506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8" y="284710"/>
            <a:ext cx="11348329" cy="1589245"/>
          </a:xfrm>
        </p:spPr>
        <p:txBody>
          <a:bodyPr anchor="ctr">
            <a:normAutofit/>
          </a:bodyPr>
          <a:lstStyle/>
          <a:p>
            <a:r>
              <a:rPr lang="fr-FR" sz="3600" dirty="0" err="1">
                <a:latin typeface="Abadi" panose="020B0604020104020204" pitchFamily="34" charset="0"/>
              </a:rPr>
              <a:t>Was</a:t>
            </a:r>
            <a:r>
              <a:rPr lang="fr-FR" sz="3600" dirty="0">
                <a:latin typeface="Abadi" panose="020B0604020104020204" pitchFamily="34" charset="0"/>
              </a:rPr>
              <a:t> </a:t>
            </a:r>
            <a:r>
              <a:rPr lang="fr-FR" sz="3600" dirty="0" err="1">
                <a:latin typeface="Abadi" panose="020B0604020104020204" pitchFamily="34" charset="0"/>
              </a:rPr>
              <a:t>ist</a:t>
            </a:r>
            <a:r>
              <a:rPr lang="fr-FR" sz="3600" dirty="0">
                <a:latin typeface="Abadi" panose="020B0604020104020204" pitchFamily="34" charset="0"/>
              </a:rPr>
              <a:t> </a:t>
            </a:r>
            <a:r>
              <a:rPr lang="fr-FR" sz="3600" dirty="0" err="1">
                <a:latin typeface="Abadi" panose="020B0604020104020204" pitchFamily="34" charset="0"/>
              </a:rPr>
              <a:t>versteckt</a:t>
            </a:r>
            <a:r>
              <a:rPr lang="fr-FR" sz="3600" dirty="0"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6150B-923A-47E9-822D-B2A76C33CF87}"/>
              </a:ext>
            </a:extLst>
          </p:cNvPr>
          <p:cNvSpPr/>
          <p:nvPr/>
        </p:nvSpPr>
        <p:spPr>
          <a:xfrm>
            <a:off x="4784583" y="2356900"/>
            <a:ext cx="2947570" cy="2955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86F08A-8DD2-4FD2-AF3E-F2DC7B7D702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5826" t="14357" r="23164" b="12034"/>
          <a:stretch/>
        </p:blipFill>
        <p:spPr bwMode="auto">
          <a:xfrm>
            <a:off x="4993885" y="2566381"/>
            <a:ext cx="2528966" cy="256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DBD3AE-E4F2-4CB9-97C1-14A35AB6608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597" y="2686304"/>
            <a:ext cx="2459643" cy="2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Lapin De Pâques De Lapin Avec Panier De Pâques Plein D'oeufs De ...">
            <a:hlinkClick r:id="rId7" tgtFrame="&quot;_blank&quot;"/>
            <a:extLst>
              <a:ext uri="{FF2B5EF4-FFF2-40B4-BE49-F238E27FC236}">
                <a16:creationId xmlns:a16="http://schemas.microsoft.com/office/drawing/2014/main" id="{2BE7B70E-4DD5-43B7-83AE-822364BCE919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851" y="2356899"/>
            <a:ext cx="2749214" cy="29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B06344E-577B-45CE-A7A4-9E6E7E6BD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34012" y="5780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5349A-7C0F-426A-B654-8CF963E4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61" y="4271021"/>
            <a:ext cx="11395250" cy="2199861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Lexique: Die </a:t>
            </a:r>
            <a:r>
              <a:rPr lang="fr-FR" dirty="0" err="1">
                <a:solidFill>
                  <a:schemeClr val="bg1"/>
                </a:solidFill>
              </a:rPr>
              <a:t>Bildkarten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1 : Répète le nom des éléments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sz="2000" dirty="0">
                <a:solidFill>
                  <a:srgbClr val="7030A0"/>
                </a:solidFill>
              </a:rPr>
              <a:t>( Clique pour écouter les mots et répète les en articulant bien en allemand )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2 : Essaie de les mémoriser …</a:t>
            </a:r>
            <a:br>
              <a:rPr lang="fr-FR" dirty="0">
                <a:solidFill>
                  <a:srgbClr val="7030A0"/>
                </a:solidFill>
              </a:rPr>
            </a:br>
            <a:r>
              <a:rPr lang="fr-FR" dirty="0">
                <a:solidFill>
                  <a:srgbClr val="7030A0"/>
                </a:solidFill>
              </a:rPr>
              <a:t> </a:t>
            </a:r>
            <a:endParaRPr lang="fr-FR" sz="2000" dirty="0">
              <a:solidFill>
                <a:srgbClr val="7030A0"/>
              </a:solidFill>
            </a:endParaRPr>
          </a:p>
        </p:txBody>
      </p:sp>
      <p:pic>
        <p:nvPicPr>
          <p:cNvPr id="3" name="Image 2" descr="RÃ©sultat de recherche d'images pour &quot;oeuf de paques&quot;">
            <a:extLst>
              <a:ext uri="{FF2B5EF4-FFF2-40B4-BE49-F238E27FC236}">
                <a16:creationId xmlns:a16="http://schemas.microsoft.com/office/drawing/2014/main" id="{9FFEC402-CC5A-4AFC-B460-09E2C5F37369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27" b="14552"/>
          <a:stretch/>
        </p:blipFill>
        <p:spPr bwMode="auto">
          <a:xfrm>
            <a:off x="7124577" y="387118"/>
            <a:ext cx="4298315" cy="3246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752FDF4-A616-45AB-B2EC-C21E93603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1735" y="1400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31" y="302296"/>
            <a:ext cx="9998750" cy="1291940"/>
          </a:xfrm>
        </p:spPr>
        <p:txBody>
          <a:bodyPr anchor="ctr">
            <a:normAutofit/>
          </a:bodyPr>
          <a:lstStyle/>
          <a:p>
            <a:r>
              <a:rPr lang="fr-FR" sz="2700" dirty="0"/>
              <a:t>           </a:t>
            </a:r>
            <a:r>
              <a:rPr lang="fr-FR" sz="2700" b="0" dirty="0"/>
              <a:t>der</a:t>
            </a:r>
            <a:r>
              <a:rPr lang="fr-FR" sz="2700" dirty="0"/>
              <a:t> </a:t>
            </a:r>
            <a:r>
              <a:rPr lang="fr-FR" sz="6000" dirty="0">
                <a:latin typeface="Comic Sans MS" panose="030F0702030302020204" pitchFamily="66" charset="0"/>
              </a:rPr>
              <a:t>Hase</a:t>
            </a:r>
            <a:r>
              <a:rPr lang="fr-FR" sz="2700" dirty="0"/>
              <a:t>                             </a:t>
            </a:r>
            <a:r>
              <a:rPr lang="fr-FR" sz="3600" b="0" dirty="0"/>
              <a:t>der</a:t>
            </a:r>
            <a:r>
              <a:rPr lang="fr-FR" sz="3600" dirty="0"/>
              <a:t> </a:t>
            </a:r>
            <a:r>
              <a:rPr lang="fr-FR" sz="3600" dirty="0" err="1"/>
              <a:t>Osterhase</a:t>
            </a:r>
            <a:endParaRPr lang="fr-FR" sz="3600" dirty="0"/>
          </a:p>
        </p:txBody>
      </p:sp>
      <p:pic>
        <p:nvPicPr>
          <p:cNvPr id="9" name="Image 8" descr="Conditions d'élevage et d'environnement du lapin de compagnie ...">
            <a:hlinkClick r:id="rId4" tgtFrame="&quot;_blank&quot;"/>
            <a:extLst>
              <a:ext uri="{FF2B5EF4-FFF2-40B4-BE49-F238E27FC236}">
                <a16:creationId xmlns:a16="http://schemas.microsoft.com/office/drawing/2014/main" id="{4AB56D0F-4D15-4BBD-A1A6-76AC74213F8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97" y="1559119"/>
            <a:ext cx="4658855" cy="3967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1786595" y="5521569"/>
            <a:ext cx="8996386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HASE                 Der </a:t>
            </a: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OSTER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HASE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 descr="Lapin De Pâques De Lapin Avec Panier De Pâques Plein D'oeufs De ...">
            <a:hlinkClick r:id="rId6" tgtFrame="&quot;_blank&quot;"/>
            <a:extLst>
              <a:ext uri="{FF2B5EF4-FFF2-40B4-BE49-F238E27FC236}">
                <a16:creationId xmlns:a16="http://schemas.microsoft.com/office/drawing/2014/main" id="{20E7DB70-A669-4C4B-8773-1D42BAFDA32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14" y="1471196"/>
            <a:ext cx="4429523" cy="414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D067C39-8A92-4091-860D-A10ED7CD4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5188" y="787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31" y="302296"/>
            <a:ext cx="9998750" cy="1291940"/>
          </a:xfrm>
        </p:spPr>
        <p:txBody>
          <a:bodyPr anchor="ctr">
            <a:normAutofit/>
          </a:bodyPr>
          <a:lstStyle/>
          <a:p>
            <a:r>
              <a:rPr lang="fr-FR" sz="2700" dirty="0"/>
              <a:t>           </a:t>
            </a:r>
            <a:r>
              <a:rPr lang="fr-FR" sz="2700" b="0" dirty="0" err="1"/>
              <a:t>das</a:t>
            </a:r>
            <a:r>
              <a:rPr lang="fr-FR" sz="2700" dirty="0"/>
              <a:t> </a:t>
            </a:r>
            <a:r>
              <a:rPr lang="fr-FR" sz="6000" dirty="0" err="1">
                <a:latin typeface="Comic Sans MS" panose="030F0702030302020204" pitchFamily="66" charset="0"/>
              </a:rPr>
              <a:t>Ei</a:t>
            </a:r>
            <a:r>
              <a:rPr lang="fr-FR" sz="2700" dirty="0"/>
              <a:t>                                            </a:t>
            </a:r>
            <a:r>
              <a:rPr lang="fr-FR" sz="3600" b="0" dirty="0"/>
              <a:t>die</a:t>
            </a:r>
            <a:r>
              <a:rPr lang="fr-FR" sz="3600" dirty="0"/>
              <a:t> </a:t>
            </a:r>
            <a:r>
              <a:rPr lang="fr-FR" sz="3600" dirty="0" err="1"/>
              <a:t>Eier</a:t>
            </a:r>
            <a:endParaRPr lang="fr-FR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1786595" y="5521569"/>
            <a:ext cx="8996386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                       Die </a:t>
            </a:r>
            <a:r>
              <a:rPr lang="fr-FR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OSTER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EIER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ALLAC – Chasse à l'œuf – Dimanche 17 avril 2016 | Mairie de ...">
            <a:hlinkClick r:id="rId6" tgtFrame="&quot;_blank&quot;"/>
            <a:extLst>
              <a:ext uri="{FF2B5EF4-FFF2-40B4-BE49-F238E27FC236}">
                <a16:creationId xmlns:a16="http://schemas.microsoft.com/office/drawing/2014/main" id="{8DC7A238-5D80-4111-8CFC-FF7B8622049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533" y="2686756"/>
            <a:ext cx="5684901" cy="16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A681BA-BA5B-4739-9A95-4F2EC00A0F43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9019" y="1975554"/>
            <a:ext cx="3417584" cy="362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DB2275F-D34C-4A7A-B30B-C8E307A3D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46661" y="733778"/>
            <a:ext cx="609600" cy="6096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04AC9E3-B731-48F3-8233-66BF4AD1A9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64676" y="4911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31" y="302296"/>
            <a:ext cx="9998750" cy="1291940"/>
          </a:xfrm>
        </p:spPr>
        <p:txBody>
          <a:bodyPr anchor="ctr">
            <a:normAutofit fontScale="90000"/>
          </a:bodyPr>
          <a:lstStyle/>
          <a:p>
            <a:r>
              <a:rPr lang="fr-FR" sz="2700"/>
              <a:t>         </a:t>
            </a:r>
            <a:r>
              <a:rPr lang="fr-FR" sz="2700" b="0"/>
              <a:t>die</a:t>
            </a:r>
            <a:r>
              <a:rPr lang="fr-FR" sz="2700"/>
              <a:t> </a:t>
            </a:r>
            <a:r>
              <a:rPr lang="fr-FR" sz="4400" b="0">
                <a:latin typeface="Comic Sans MS" panose="030F0702030302020204" pitchFamily="66" charset="0"/>
              </a:rPr>
              <a:t>Schokolade</a:t>
            </a:r>
            <a:r>
              <a:rPr lang="fr-FR" sz="2700"/>
              <a:t>                          </a:t>
            </a:r>
            <a:r>
              <a:rPr lang="fr-FR" b="0"/>
              <a:t>das</a:t>
            </a:r>
            <a:r>
              <a:rPr lang="fr-FR"/>
              <a:t> Nest</a:t>
            </a:r>
            <a:br>
              <a:rPr lang="fr-FR"/>
            </a:br>
            <a:endParaRPr lang="fr-FR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ACA84F-A3E3-49CC-8788-CE1A1BFF38FF}"/>
              </a:ext>
            </a:extLst>
          </p:cNvPr>
          <p:cNvSpPr/>
          <p:nvPr/>
        </p:nvSpPr>
        <p:spPr>
          <a:xfrm>
            <a:off x="1058358" y="5263764"/>
            <a:ext cx="9609639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000" dirty="0"/>
              <a:t>die </a:t>
            </a:r>
            <a:r>
              <a:rPr lang="fr-FR" sz="4000" dirty="0">
                <a:solidFill>
                  <a:srgbClr val="FF0000"/>
                </a:solidFill>
              </a:rPr>
              <a:t>SCHOKOLADE            </a:t>
            </a:r>
            <a:r>
              <a:rPr lang="fr-FR" sz="4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fr-FR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NEST </a:t>
            </a:r>
            <a:endParaRPr lang="fr-F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EB6D1F-C36D-4BD8-98F9-6A55F96AE54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414" y="1704622"/>
            <a:ext cx="4409138" cy="33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Image associÃ©e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4" r="12766"/>
          <a:stretch/>
        </p:blipFill>
        <p:spPr bwMode="auto">
          <a:xfrm>
            <a:off x="6492447" y="1321187"/>
            <a:ext cx="3944822" cy="3925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8B793E8-AE78-4BF3-84A1-EFB60A7993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1461" y="535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03" y="4709057"/>
            <a:ext cx="9998750" cy="1291940"/>
          </a:xfrm>
        </p:spPr>
        <p:txBody>
          <a:bodyPr anchor="ctr">
            <a:normAutofit/>
          </a:bodyPr>
          <a:lstStyle/>
          <a:p>
            <a:r>
              <a:rPr lang="fr-FR" sz="4400" b="0" dirty="0">
                <a:latin typeface="Comic Sans MS" panose="030F0702030302020204" pitchFamily="66" charset="0"/>
              </a:rPr>
              <a:t>Du </a:t>
            </a:r>
            <a:r>
              <a:rPr lang="fr-FR" sz="4400" b="0" dirty="0" err="1">
                <a:latin typeface="Comic Sans MS" panose="030F0702030302020204" pitchFamily="66" charset="0"/>
              </a:rPr>
              <a:t>bist</a:t>
            </a:r>
            <a:r>
              <a:rPr lang="fr-FR" sz="4400" b="0" dirty="0">
                <a:latin typeface="Comic Sans MS" panose="030F0702030302020204" pitchFamily="66" charset="0"/>
              </a:rPr>
              <a:t> </a:t>
            </a:r>
            <a:r>
              <a:rPr lang="fr-FR" sz="4400" b="0" dirty="0" err="1">
                <a:latin typeface="Comic Sans MS" panose="030F0702030302020204" pitchFamily="66" charset="0"/>
              </a:rPr>
              <a:t>dran</a:t>
            </a:r>
            <a:r>
              <a:rPr lang="fr-FR" sz="4400" b="0" dirty="0">
                <a:latin typeface="Comic Sans MS" panose="030F0702030302020204" pitchFamily="66" charset="0"/>
              </a:rPr>
              <a:t>…</a:t>
            </a:r>
            <a:r>
              <a:rPr lang="fr-FR" sz="2700" dirty="0"/>
              <a:t>                          </a:t>
            </a:r>
            <a:r>
              <a:rPr lang="fr-FR" b="0" dirty="0" err="1"/>
              <a:t>Was</a:t>
            </a:r>
            <a:r>
              <a:rPr lang="fr-FR" b="0" dirty="0"/>
              <a:t> </a:t>
            </a:r>
            <a:r>
              <a:rPr lang="fr-FR" b="0" dirty="0" err="1"/>
              <a:t>Fehlt</a:t>
            </a:r>
            <a:r>
              <a:rPr lang="fr-FR" b="0" dirty="0"/>
              <a:t> </a:t>
            </a:r>
            <a:r>
              <a:rPr lang="fr-FR" b="0" dirty="0">
                <a:latin typeface="Abadi" panose="020B0604020104020204" pitchFamily="34" charset="0"/>
              </a:rPr>
              <a:t>?</a:t>
            </a:r>
            <a:endParaRPr lang="fr-FR" sz="3600" dirty="0">
              <a:latin typeface="Abadi" panose="020B0604020104020204" pitchFamily="34" charset="0"/>
            </a:endParaRP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533F8F-D104-4CED-9180-48F3DD3EB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7975" y="5050227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E442DD-0060-4401-A852-BC0D7D62D9D7}"/>
              </a:ext>
            </a:extLst>
          </p:cNvPr>
          <p:cNvSpPr/>
          <p:nvPr/>
        </p:nvSpPr>
        <p:spPr>
          <a:xfrm>
            <a:off x="709694" y="2819255"/>
            <a:ext cx="4937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SPIEL mit mir…</a:t>
            </a:r>
          </a:p>
        </p:txBody>
      </p:sp>
      <p:pic>
        <p:nvPicPr>
          <p:cNvPr id="13" name="Image 12" descr="Image associÃ©e">
            <a:extLst>
              <a:ext uri="{FF2B5EF4-FFF2-40B4-BE49-F238E27FC236}">
                <a16:creationId xmlns:a16="http://schemas.microsoft.com/office/drawing/2014/main" id="{607F5856-A54D-4F7F-9DB3-F2230050436C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2" r="9801"/>
          <a:stretch/>
        </p:blipFill>
        <p:spPr bwMode="auto">
          <a:xfrm>
            <a:off x="6780232" y="509166"/>
            <a:ext cx="3215640" cy="3716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19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Répète les 3 mots… 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attention tu vas devoir trouver et nommer  celui que j’ai caché…</a:t>
            </a:r>
          </a:p>
        </p:txBody>
      </p:sp>
      <p:pic>
        <p:nvPicPr>
          <p:cNvPr id="12" name="Image 11" descr="Image associÃ©e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4" r="12766"/>
          <a:stretch/>
        </p:blipFill>
        <p:spPr bwMode="auto">
          <a:xfrm>
            <a:off x="4488967" y="2686304"/>
            <a:ext cx="2459642" cy="2492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597" y="2686304"/>
            <a:ext cx="2459643" cy="2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RÃ©sultat de recherche d'images pour &quot;chocolats paques&quot;">
            <a:extLst>
              <a:ext uri="{FF2B5EF4-FFF2-40B4-BE49-F238E27FC236}">
                <a16:creationId xmlns:a16="http://schemas.microsoft.com/office/drawing/2014/main" id="{221811B6-CAAD-4891-8D14-03FB14232E7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844" y="2461846"/>
            <a:ext cx="2916559" cy="27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8591B3C-08E8-4CD8-B4AE-0A65D4CDC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13988" y="1746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8" y="284710"/>
            <a:ext cx="11348329" cy="1589245"/>
          </a:xfrm>
        </p:spPr>
        <p:txBody>
          <a:bodyPr anchor="ctr">
            <a:normAutofit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Alors, tu as trouvé?</a:t>
            </a:r>
          </a:p>
        </p:txBody>
      </p:sp>
      <p:pic>
        <p:nvPicPr>
          <p:cNvPr id="12" name="Image 11" descr="Image associÃ©e">
            <a:extLst>
              <a:ext uri="{FF2B5EF4-FFF2-40B4-BE49-F238E27FC236}">
                <a16:creationId xmlns:a16="http://schemas.microsoft.com/office/drawing/2014/main" id="{7C9483BE-7D52-49CC-9F14-A0BFB4FCDEC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4" r="12766"/>
          <a:stretch/>
        </p:blipFill>
        <p:spPr bwMode="auto">
          <a:xfrm>
            <a:off x="4488967" y="2686304"/>
            <a:ext cx="2459642" cy="2492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CAEA2D-6BC6-47E9-A6DF-8E8BB03300A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597" y="2686304"/>
            <a:ext cx="2459643" cy="2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26150B-923A-47E9-822D-B2A76C33CF87}"/>
              </a:ext>
            </a:extLst>
          </p:cNvPr>
          <p:cNvSpPr/>
          <p:nvPr/>
        </p:nvSpPr>
        <p:spPr>
          <a:xfrm>
            <a:off x="8027735" y="2686304"/>
            <a:ext cx="2579809" cy="259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RÃ©sultat de recherche d'images pour &quot;chocolats paques&quot;">
            <a:extLst>
              <a:ext uri="{FF2B5EF4-FFF2-40B4-BE49-F238E27FC236}">
                <a16:creationId xmlns:a16="http://schemas.microsoft.com/office/drawing/2014/main" id="{0A86F08A-8DD2-4FD2-AF3E-F2DC7B7D7024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735" y="2551289"/>
            <a:ext cx="2798309" cy="28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A3B637A-5A88-4767-B3BF-08F493880E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2089" y="5748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138FD-A64D-4A03-A63C-D23CFCF2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49" y="284711"/>
            <a:ext cx="11272302" cy="1291940"/>
          </a:xfrm>
        </p:spPr>
        <p:txBody>
          <a:bodyPr anchor="ctr">
            <a:normAutofit fontScale="90000"/>
          </a:bodyPr>
          <a:lstStyle/>
          <a:p>
            <a:r>
              <a:rPr lang="fr-FR" sz="3600" dirty="0">
                <a:latin typeface="Abadi" panose="020B0604020104020204" pitchFamily="34" charset="0"/>
              </a:rPr>
              <a:t>Répète les 3 mots… </a:t>
            </a:r>
            <a:br>
              <a:rPr lang="fr-FR" sz="3600" dirty="0">
                <a:latin typeface="Abadi" panose="020B0604020104020204" pitchFamily="34" charset="0"/>
              </a:rPr>
            </a:br>
            <a:r>
              <a:rPr lang="fr-FR" sz="3600" dirty="0">
                <a:latin typeface="Abadi" panose="020B0604020104020204" pitchFamily="34" charset="0"/>
              </a:rPr>
              <a:t>attention tu vas devoir trouver et nommer  celui que j’ai caché…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FF08839-B646-404B-985A-4C638C2AC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7378" y="1593844"/>
            <a:ext cx="609600" cy="609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A86FF4D-9643-47BB-92C9-4B838E001082}"/>
              </a:ext>
            </a:extLst>
          </p:cNvPr>
          <p:cNvPicPr/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 bwMode="auto">
          <a:xfrm>
            <a:off x="753789" y="2541974"/>
            <a:ext cx="3057868" cy="27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5AB776-5F74-4EF8-9383-7B6808ED50D7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 bwMode="auto">
          <a:xfrm>
            <a:off x="4983205" y="2620987"/>
            <a:ext cx="2321530" cy="28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B82E6A9-0BF4-4D5D-87F7-270B5738FF7F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 bwMode="auto">
          <a:xfrm>
            <a:off x="8306451" y="2620987"/>
            <a:ext cx="3425699" cy="2824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65525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157</Words>
  <Application>Microsoft Office PowerPoint</Application>
  <PresentationFormat>Grand écran</PresentationFormat>
  <Paragraphs>17</Paragraphs>
  <Slides>12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Abadi</vt:lpstr>
      <vt:lpstr>Amandine</vt:lpstr>
      <vt:lpstr>Calibri</vt:lpstr>
      <vt:lpstr>Century Gothic</vt:lpstr>
      <vt:lpstr>Comic Sans MS</vt:lpstr>
      <vt:lpstr>Wingdings 2</vt:lpstr>
      <vt:lpstr>Concis</vt:lpstr>
      <vt:lpstr>Wörter für Ostern          Pâques</vt:lpstr>
      <vt:lpstr>Lexique: Die Bildkarten  1 : Répète le nom des éléments  ( Clique pour écouter les mots et répète les en articulant bien en allemand ) 2 : Essaie de les mémoriser …  </vt:lpstr>
      <vt:lpstr>           der Hase                             der Osterhase</vt:lpstr>
      <vt:lpstr>           das Ei                                            die Eier</vt:lpstr>
      <vt:lpstr>         die Schokolade                          das Nest </vt:lpstr>
      <vt:lpstr>Du bist dran…                          Was Fehlt ?</vt:lpstr>
      <vt:lpstr>Répète les 3 mots…  attention tu vas devoir trouver et nommer  celui que j’ai caché…</vt:lpstr>
      <vt:lpstr>Alors, tu as trouvé?</vt:lpstr>
      <vt:lpstr>Répète les 3 mots…  attention tu vas devoir trouver et nommer  celui que j’ai caché…</vt:lpstr>
      <vt:lpstr>Was fehlt?</vt:lpstr>
      <vt:lpstr>Répète les 3 mots…  attention tu vas devoir trouver et nommer  celui que j’ai caché…</vt:lpstr>
      <vt:lpstr>Was ist versteckt?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drei Raüber  Les trois Brigants</dc:title>
  <dc:creator>DaniellePro</dc:creator>
  <cp:lastModifiedBy>DaniellePro</cp:lastModifiedBy>
  <cp:revision>41</cp:revision>
  <dcterms:created xsi:type="dcterms:W3CDTF">2020-03-23T15:07:56Z</dcterms:created>
  <dcterms:modified xsi:type="dcterms:W3CDTF">2020-03-31T13:29:56Z</dcterms:modified>
</cp:coreProperties>
</file>