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0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097A8-C860-46B9-A5AF-CE7F98E29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4443662"/>
            <a:ext cx="5130534" cy="1283370"/>
          </a:xfrm>
        </p:spPr>
        <p:txBody>
          <a:bodyPr/>
          <a:lstStyle/>
          <a:p>
            <a:r>
              <a:rPr lang="fr-FR" sz="6600">
                <a:solidFill>
                  <a:schemeClr val="accent4">
                    <a:lumMod val="75000"/>
                  </a:schemeClr>
                </a:solidFill>
              </a:rPr>
              <a:t>L’œuf…</a:t>
            </a:r>
            <a:br>
              <a:rPr lang="fr-FR">
                <a:solidFill>
                  <a:schemeClr val="accent4">
                    <a:lumMod val="75000"/>
                  </a:schemeClr>
                </a:solidFill>
              </a:rPr>
            </a:br>
            <a:br>
              <a:rPr lang="fr-FR">
                <a:solidFill>
                  <a:schemeClr val="accent4">
                    <a:lumMod val="75000"/>
                  </a:schemeClr>
                </a:solidFill>
              </a:rPr>
            </a:br>
            <a:br>
              <a:rPr lang="fr-FR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2800">
                <a:solidFill>
                  <a:schemeClr val="tx1"/>
                </a:solidFill>
              </a:rPr>
              <a:t>Mes premières découvertes</a:t>
            </a:r>
            <a:br>
              <a:rPr lang="fr-FR" sz="2800">
                <a:solidFill>
                  <a:schemeClr val="tx1"/>
                </a:solidFill>
              </a:rPr>
            </a:br>
            <a:br>
              <a:rPr lang="fr-FR" sz="2800">
                <a:solidFill>
                  <a:schemeClr val="tx1"/>
                </a:solidFill>
              </a:rPr>
            </a:br>
            <a:r>
              <a:rPr lang="fr-FR" sz="2800">
                <a:solidFill>
                  <a:schemeClr val="tx1"/>
                </a:solidFill>
              </a:rPr>
              <a:t> Gallimard jeunesse</a:t>
            </a:r>
            <a:br>
              <a:rPr lang="fr-FR" sz="2800">
                <a:solidFill>
                  <a:schemeClr val="tx1"/>
                </a:solidFill>
              </a:rPr>
            </a:br>
            <a:br>
              <a:rPr lang="fr-FR" sz="2800">
                <a:solidFill>
                  <a:schemeClr val="tx1"/>
                </a:solidFill>
              </a:rPr>
            </a:br>
            <a:r>
              <a:rPr lang="fr-FR" sz="2800">
                <a:solidFill>
                  <a:schemeClr val="tx1"/>
                </a:solidFill>
              </a:rPr>
              <a:t>(Extrait )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D68AA-7681-4C2B-B87C-1FE22D3F935E}"/>
              </a:ext>
            </a:extLst>
          </p:cNvPr>
          <p:cNvSpPr/>
          <p:nvPr/>
        </p:nvSpPr>
        <p:spPr>
          <a:xfrm>
            <a:off x="5791200" y="326571"/>
            <a:ext cx="6015789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3C1F43-0FEC-4D56-9587-A4E72B43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43" y="435429"/>
            <a:ext cx="5021340" cy="5852377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A579808-CE28-4DE4-AD2F-C50A1AAC0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4242" y="335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66F473-8833-4441-B715-7B2E3B19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4" y="-234450"/>
            <a:ext cx="10754543" cy="10416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Quels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autres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animaux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pondent</a:t>
            </a:r>
            <a:r>
              <a:rPr lang="en-US" sz="4000" dirty="0">
                <a:solidFill>
                  <a:srgbClr val="FFFFFF"/>
                </a:solidFill>
              </a:rPr>
              <a:t> des </a:t>
            </a:r>
            <a:r>
              <a:rPr lang="en-US" sz="4000" dirty="0" err="1">
                <a:solidFill>
                  <a:srgbClr val="FFFFFF"/>
                </a:solidFill>
              </a:rPr>
              <a:t>oeufs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oiseau, canard, eau, extérieur&#10;&#10;Description générée automatiquement">
            <a:extLst>
              <a:ext uri="{FF2B5EF4-FFF2-40B4-BE49-F238E27FC236}">
                <a16:creationId xmlns:a16="http://schemas.microsoft.com/office/drawing/2014/main" id="{7FB190E1-C24B-41B4-894D-606301AAF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14" y="1236765"/>
            <a:ext cx="2829872" cy="2122404"/>
          </a:xfrm>
          <a:prstGeom prst="rect">
            <a:avLst/>
          </a:prstGeom>
        </p:spPr>
      </p:pic>
      <p:pic>
        <p:nvPicPr>
          <p:cNvPr id="20" name="Image 19" descr="Une image contenant oiseau, animal, debout, noir&#10;&#10;Description générée automatiquement">
            <a:extLst>
              <a:ext uri="{FF2B5EF4-FFF2-40B4-BE49-F238E27FC236}">
                <a16:creationId xmlns:a16="http://schemas.microsoft.com/office/drawing/2014/main" id="{9DF3E631-1AF4-460D-BD18-F38CAF295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3" y="3750296"/>
            <a:ext cx="2708276" cy="2031207"/>
          </a:xfrm>
          <a:prstGeom prst="rect">
            <a:avLst/>
          </a:prstGeom>
        </p:spPr>
      </p:pic>
      <p:pic>
        <p:nvPicPr>
          <p:cNvPr id="24" name="Image 23" descr="Une image contenant herbe, oie, oiseau, extérieur&#10;&#10;Description générée automatiquement">
            <a:extLst>
              <a:ext uri="{FF2B5EF4-FFF2-40B4-BE49-F238E27FC236}">
                <a16:creationId xmlns:a16="http://schemas.microsoft.com/office/drawing/2014/main" id="{B00A469E-566C-4BB0-AFAA-A793EA7EC3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987" y="942696"/>
            <a:ext cx="2105700" cy="2807600"/>
          </a:xfrm>
          <a:prstGeom prst="rect">
            <a:avLst/>
          </a:prstGeom>
        </p:spPr>
      </p:pic>
      <p:pic>
        <p:nvPicPr>
          <p:cNvPr id="28" name="Image 27" descr="Une image contenant pigeon, oiseau, animal, extérieur&#10;&#10;Description générée automatiquement">
            <a:extLst>
              <a:ext uri="{FF2B5EF4-FFF2-40B4-BE49-F238E27FC236}">
                <a16:creationId xmlns:a16="http://schemas.microsoft.com/office/drawing/2014/main" id="{941ECE2F-9BF2-4AF0-ACD0-EC47D96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745" y="1375800"/>
            <a:ext cx="2985471" cy="1988324"/>
          </a:xfrm>
          <a:prstGeom prst="rect">
            <a:avLst/>
          </a:prstGeom>
        </p:spPr>
      </p:pic>
      <p:pic>
        <p:nvPicPr>
          <p:cNvPr id="32" name="Image 31" descr="Une image contenant herbe, extérieur, animal, oiseau&#10;&#10;Description générée automatiquement">
            <a:extLst>
              <a:ext uri="{FF2B5EF4-FFF2-40B4-BE49-F238E27FC236}">
                <a16:creationId xmlns:a16="http://schemas.microsoft.com/office/drawing/2014/main" id="{5AF3E46C-1594-4D30-95C6-D82B725C5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863" y="1207293"/>
            <a:ext cx="2985472" cy="2985472"/>
          </a:xfrm>
          <a:prstGeom prst="rect">
            <a:avLst/>
          </a:prstGeom>
        </p:spPr>
      </p:pic>
      <p:pic>
        <p:nvPicPr>
          <p:cNvPr id="36" name="Image 35" descr="Une image contenant noir, intérieur, assis, table&#10;&#10;Description générée automatiquement">
            <a:extLst>
              <a:ext uri="{FF2B5EF4-FFF2-40B4-BE49-F238E27FC236}">
                <a16:creationId xmlns:a16="http://schemas.microsoft.com/office/drawing/2014/main" id="{3F929157-E34E-4FF1-9144-98B4224F4C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884" y="4284311"/>
            <a:ext cx="2571072" cy="205372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1815A92-4BA4-4932-A8E1-5CD5542FB209}"/>
              </a:ext>
            </a:extLst>
          </p:cNvPr>
          <p:cNvSpPr txBox="1"/>
          <p:nvPr/>
        </p:nvSpPr>
        <p:spPr>
          <a:xfrm>
            <a:off x="3694196" y="4475747"/>
            <a:ext cx="5591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canard, la pintade, l’oie, le pigeon ou encore l’autruche </a:t>
            </a:r>
            <a:r>
              <a:rPr lang="fr-FR" dirty="0">
                <a:solidFill>
                  <a:schemeClr val="bg1"/>
                </a:solidFill>
              </a:rPr>
              <a:t>pondent des œufs comme la poule.</a:t>
            </a:r>
          </a:p>
          <a:p>
            <a:r>
              <a:rPr lang="fr-FR" dirty="0">
                <a:solidFill>
                  <a:schemeClr val="bg1"/>
                </a:solidFill>
              </a:rPr>
              <a:t>L’œuf de l’autruche est très gros et pèse plus d’un kilo! C’est le poids du paquet de farine ou de sucre… regarde sa taille à côté de l’œuf de la poule ou de celui de la caille…</a:t>
            </a:r>
          </a:p>
        </p:txBody>
      </p:sp>
    </p:spTree>
    <p:extLst>
      <p:ext uri="{BB962C8B-B14F-4D97-AF65-F5344CB8AC3E}">
        <p14:creationId xmlns:p14="http://schemas.microsoft.com/office/powerpoint/2010/main" val="278445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28DB90F-F871-4C85-891C-E2B237CF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22" y="-216923"/>
            <a:ext cx="6143012" cy="1191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Et </a:t>
            </a:r>
            <a:r>
              <a:rPr lang="en-US" sz="5400" dirty="0" err="1"/>
              <a:t>quelques</a:t>
            </a:r>
            <a:r>
              <a:rPr lang="en-US" sz="5400" dirty="0"/>
              <a:t> </a:t>
            </a:r>
            <a:r>
              <a:rPr lang="en-US" sz="5400" dirty="0" err="1"/>
              <a:t>autres</a:t>
            </a:r>
            <a:r>
              <a:rPr lang="en-US" sz="5400" dirty="0"/>
              <a:t>…</a:t>
            </a:r>
          </a:p>
        </p:txBody>
      </p:sp>
      <p:pic>
        <p:nvPicPr>
          <p:cNvPr id="6" name="Image 5" descr="Une image contenant animal, reptile, serpent, intérieur&#10;&#10;Description générée automatiquement">
            <a:extLst>
              <a:ext uri="{FF2B5EF4-FFF2-40B4-BE49-F238E27FC236}">
                <a16:creationId xmlns:a16="http://schemas.microsoft.com/office/drawing/2014/main" id="{C4702214-EE49-4729-9F20-A854CDB48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40" y="3961750"/>
            <a:ext cx="2709672" cy="261591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FAD6647-4868-4EE2-B065-571063B6FE54}"/>
              </a:ext>
            </a:extLst>
          </p:cNvPr>
          <p:cNvSpPr txBox="1"/>
          <p:nvPr/>
        </p:nvSpPr>
        <p:spPr>
          <a:xfrm>
            <a:off x="504262" y="6077411"/>
            <a:ext cx="270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Python royal…</a:t>
            </a:r>
          </a:p>
        </p:txBody>
      </p:sp>
      <p:pic>
        <p:nvPicPr>
          <p:cNvPr id="31" name="Image 30" descr="Une image contenant grenouille, vert, table, alimentation&#10;&#10;Description générée automatiquement">
            <a:extLst>
              <a:ext uri="{FF2B5EF4-FFF2-40B4-BE49-F238E27FC236}">
                <a16:creationId xmlns:a16="http://schemas.microsoft.com/office/drawing/2014/main" id="{D89E052F-C8DA-4200-A809-5E481CF2D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6978" r="-870"/>
          <a:stretch/>
        </p:blipFill>
        <p:spPr>
          <a:xfrm>
            <a:off x="6792063" y="379000"/>
            <a:ext cx="5157897" cy="24977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B29A593-1F98-4EEF-8A8C-C7A744DA47AC}"/>
              </a:ext>
            </a:extLst>
          </p:cNvPr>
          <p:cNvSpPr/>
          <p:nvPr/>
        </p:nvSpPr>
        <p:spPr>
          <a:xfrm>
            <a:off x="7038347" y="243553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Grenouille</a:t>
            </a:r>
          </a:p>
        </p:txBody>
      </p:sp>
      <p:pic>
        <p:nvPicPr>
          <p:cNvPr id="35" name="Image 34" descr="Une image contenant reptile, tortue, animal, alimentation&#10;&#10;Description générée automatiquement">
            <a:extLst>
              <a:ext uri="{FF2B5EF4-FFF2-40B4-BE49-F238E27FC236}">
                <a16:creationId xmlns:a16="http://schemas.microsoft.com/office/drawing/2014/main" id="{774653A0-FB35-4EF1-AE10-A8C968018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09" y="3417705"/>
            <a:ext cx="2645562" cy="2645562"/>
          </a:xfrm>
          <a:prstGeom prst="rect">
            <a:avLst/>
          </a:prstGeom>
        </p:spPr>
      </p:pic>
      <p:pic>
        <p:nvPicPr>
          <p:cNvPr id="37" name="Image 36" descr="Une image contenant animal, reptile, tortue, pose&#10;&#10;Description générée automatiquement">
            <a:extLst>
              <a:ext uri="{FF2B5EF4-FFF2-40B4-BE49-F238E27FC236}">
                <a16:creationId xmlns:a16="http://schemas.microsoft.com/office/drawing/2014/main" id="{26D85CB6-7182-4DA7-8C90-C816EEDEEF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905" y="3417705"/>
            <a:ext cx="3187962" cy="157804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14FACE3-E7B1-4479-8900-025B7EC2ABDD}"/>
              </a:ext>
            </a:extLst>
          </p:cNvPr>
          <p:cNvSpPr txBox="1"/>
          <p:nvPr/>
        </p:nvSpPr>
        <p:spPr>
          <a:xfrm>
            <a:off x="8764859" y="4995746"/>
            <a:ext cx="2645562" cy="36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Tortue</a:t>
            </a:r>
          </a:p>
        </p:txBody>
      </p:sp>
      <p:pic>
        <p:nvPicPr>
          <p:cNvPr id="43" name="Image 42" descr="Une image contenant animal, herbe, extérieur, assis&#10;&#10;Description générée automatiquement">
            <a:extLst>
              <a:ext uri="{FF2B5EF4-FFF2-40B4-BE49-F238E27FC236}">
                <a16:creationId xmlns:a16="http://schemas.microsoft.com/office/drawing/2014/main" id="{E22AE327-DA87-465F-BFAD-0DE636C12E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20" y="1098958"/>
            <a:ext cx="3271587" cy="2160579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63AB0AE-6707-4149-A6EE-0C58CC7113FF}"/>
              </a:ext>
            </a:extLst>
          </p:cNvPr>
          <p:cNvSpPr txBox="1"/>
          <p:nvPr/>
        </p:nvSpPr>
        <p:spPr>
          <a:xfrm>
            <a:off x="901513" y="3241713"/>
            <a:ext cx="1817249" cy="36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Crocodile</a:t>
            </a:r>
          </a:p>
        </p:txBody>
      </p:sp>
    </p:spTree>
    <p:extLst>
      <p:ext uri="{BB962C8B-B14F-4D97-AF65-F5344CB8AC3E}">
        <p14:creationId xmlns:p14="http://schemas.microsoft.com/office/powerpoint/2010/main" val="354169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28DB90F-F871-4C85-891C-E2B237CF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15" y="234182"/>
            <a:ext cx="9899935" cy="880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Petit escargot 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AD6647-4868-4EE2-B065-571063B6FE54}"/>
              </a:ext>
            </a:extLst>
          </p:cNvPr>
          <p:cNvSpPr txBox="1"/>
          <p:nvPr/>
        </p:nvSpPr>
        <p:spPr>
          <a:xfrm>
            <a:off x="658219" y="6244640"/>
            <a:ext cx="77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le moustique, le papillon, la limace , le lézard et la libellule…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29A593-1F98-4EEF-8A8C-C7A744DA47AC}"/>
              </a:ext>
            </a:extLst>
          </p:cNvPr>
          <p:cNvSpPr/>
          <p:nvPr/>
        </p:nvSpPr>
        <p:spPr>
          <a:xfrm>
            <a:off x="5502937" y="459053"/>
            <a:ext cx="4640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L’escargot pond ses œufs dans un trou…</a:t>
            </a:r>
          </a:p>
        </p:txBody>
      </p:sp>
      <p:pic>
        <p:nvPicPr>
          <p:cNvPr id="4" name="Image 3" descr="Une image contenant grenouille&#10;&#10;Description générée automatiquement">
            <a:extLst>
              <a:ext uri="{FF2B5EF4-FFF2-40B4-BE49-F238E27FC236}">
                <a16:creationId xmlns:a16="http://schemas.microsoft.com/office/drawing/2014/main" id="{1FA06BA5-6451-406F-B459-FC86EA11B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" t="26388" r="73275" b="45886"/>
          <a:stretch/>
        </p:blipFill>
        <p:spPr>
          <a:xfrm>
            <a:off x="8318895" y="4542616"/>
            <a:ext cx="1907568" cy="1646331"/>
          </a:xfrm>
          <a:prstGeom prst="rect">
            <a:avLst/>
          </a:prstGeom>
        </p:spPr>
      </p:pic>
      <p:pic>
        <p:nvPicPr>
          <p:cNvPr id="20" name="Image 19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BEDE66FC-7E2E-4DF0-AE6F-FAC3B4FE8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9" t="6703" r="7404" b="4908"/>
          <a:stretch/>
        </p:blipFill>
        <p:spPr>
          <a:xfrm>
            <a:off x="1199742" y="1240465"/>
            <a:ext cx="3930671" cy="305812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65BA406-3787-418C-AC99-06E69269F0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0" t="31111" r="3275" b="44883"/>
          <a:stretch/>
        </p:blipFill>
        <p:spPr>
          <a:xfrm>
            <a:off x="421298" y="4542617"/>
            <a:ext cx="8018829" cy="1646331"/>
          </a:xfrm>
          <a:prstGeom prst="rect">
            <a:avLst/>
          </a:prstGeom>
        </p:spPr>
      </p:pic>
      <p:pic>
        <p:nvPicPr>
          <p:cNvPr id="38" name="Image 37" descr="Une image contenant intérieur, gâteau, morceau, alimentation&#10;&#10;Description générée automatiquement">
            <a:extLst>
              <a:ext uri="{FF2B5EF4-FFF2-40B4-BE49-F238E27FC236}">
                <a16:creationId xmlns:a16="http://schemas.microsoft.com/office/drawing/2014/main" id="{06E53F35-CD6E-4930-929E-32935356CB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73" r="5670" b="-655"/>
          <a:stretch/>
        </p:blipFill>
        <p:spPr>
          <a:xfrm>
            <a:off x="6418331" y="1072413"/>
            <a:ext cx="2458666" cy="31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28DB90F-F871-4C85-891C-E2B237CF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15" y="234182"/>
            <a:ext cx="9899935" cy="880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>
                <a:solidFill>
                  <a:srgbClr val="00B0F0"/>
                </a:solidFill>
              </a:rPr>
              <a:t>Et les poissons ?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AD6647-4868-4EE2-B065-571063B6FE54}"/>
              </a:ext>
            </a:extLst>
          </p:cNvPr>
          <p:cNvSpPr txBox="1"/>
          <p:nvPr/>
        </p:nvSpPr>
        <p:spPr>
          <a:xfrm>
            <a:off x="4892031" y="5804152"/>
            <a:ext cx="22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crevette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29A593-1F98-4EEF-8A8C-C7A744DA47AC}"/>
              </a:ext>
            </a:extLst>
          </p:cNvPr>
          <p:cNvSpPr/>
          <p:nvPr/>
        </p:nvSpPr>
        <p:spPr>
          <a:xfrm>
            <a:off x="6655164" y="1712002"/>
            <a:ext cx="4640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>
                <a:solidFill>
                  <a:prstClr val="white"/>
                </a:solidFill>
              </a:rPr>
              <a:t>Observe…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Image 4" descr="Une image contenant poisson, animal, gâteau, oiseau&#10;&#10;Description générée automatiquement">
            <a:extLst>
              <a:ext uri="{FF2B5EF4-FFF2-40B4-BE49-F238E27FC236}">
                <a16:creationId xmlns:a16="http://schemas.microsoft.com/office/drawing/2014/main" id="{EC7C40BB-2354-4E72-B85B-E2FEF42AE5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78" t="3559" r="5919" b="17379"/>
          <a:stretch/>
        </p:blipFill>
        <p:spPr>
          <a:xfrm>
            <a:off x="234507" y="1536081"/>
            <a:ext cx="6143338" cy="3947971"/>
          </a:xfrm>
          <a:prstGeom prst="rect">
            <a:avLst/>
          </a:prstGeom>
        </p:spPr>
      </p:pic>
      <p:pic>
        <p:nvPicPr>
          <p:cNvPr id="35" name="Image 34" descr="Une image contenant morceau, pizza, alimentation&#10;&#10;Description générée automatiquement">
            <a:extLst>
              <a:ext uri="{FF2B5EF4-FFF2-40B4-BE49-F238E27FC236}">
                <a16:creationId xmlns:a16="http://schemas.microsoft.com/office/drawing/2014/main" id="{30B08AFF-5C87-4879-AAE5-9FCC57A0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88" y="2871667"/>
            <a:ext cx="5732915" cy="3810000"/>
          </a:xfrm>
          <a:prstGeom prst="rect">
            <a:avLst/>
          </a:prstGeom>
        </p:spPr>
      </p:pic>
      <p:pic>
        <p:nvPicPr>
          <p:cNvPr id="44" name="Image 43" descr="Une image contenant pluie, nature&#10;&#10;Description générée automatiquement">
            <a:extLst>
              <a:ext uri="{FF2B5EF4-FFF2-40B4-BE49-F238E27FC236}">
                <a16:creationId xmlns:a16="http://schemas.microsoft.com/office/drawing/2014/main" id="{F71BF689-5309-4AA1-AAC6-60067C046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397" y="65993"/>
            <a:ext cx="2224940" cy="1481845"/>
          </a:xfrm>
          <a:prstGeom prst="rect">
            <a:avLst/>
          </a:prstGeom>
        </p:spPr>
      </p:pic>
      <p:pic>
        <p:nvPicPr>
          <p:cNvPr id="31" name="Image 30" descr="Une image contenant photo, animal&#10;&#10;Description générée automatiquement">
            <a:extLst>
              <a:ext uri="{FF2B5EF4-FFF2-40B4-BE49-F238E27FC236}">
                <a16:creationId xmlns:a16="http://schemas.microsoft.com/office/drawing/2014/main" id="{026FA2CE-3AB5-46EF-B7BF-CF570903D7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77" y="216967"/>
            <a:ext cx="4153846" cy="3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F050BDE-9CBC-47BA-A9BC-3F767FCF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3989" y="-628746"/>
            <a:ext cx="1124042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Et </a:t>
            </a:r>
            <a:r>
              <a:rPr lang="en-US" dirty="0" err="1">
                <a:solidFill>
                  <a:schemeClr val="tx1"/>
                </a:solidFill>
              </a:rPr>
              <a:t>toi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tu</a:t>
            </a:r>
            <a:r>
              <a:rPr lang="en-US" dirty="0">
                <a:solidFill>
                  <a:schemeClr val="tx1"/>
                </a:solidFill>
              </a:rPr>
              <a:t> les </a:t>
            </a:r>
            <a:r>
              <a:rPr lang="en-US" dirty="0" err="1">
                <a:solidFill>
                  <a:schemeClr val="tx1"/>
                </a:solidFill>
              </a:rPr>
              <a:t>aimes</a:t>
            </a:r>
            <a:r>
              <a:rPr lang="en-US" dirty="0">
                <a:solidFill>
                  <a:schemeClr val="tx1"/>
                </a:solidFill>
              </a:rPr>
              <a:t> comment </a:t>
            </a:r>
            <a:r>
              <a:rPr lang="en-US" dirty="0" err="1">
                <a:solidFill>
                  <a:schemeClr val="tx1"/>
                </a:solidFill>
              </a:rPr>
              <a:t>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œufs</a:t>
            </a:r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Image 6" descr="Une image contenant tasse, café, alimentation, table&#10;&#10;Description générée automatiquement">
            <a:extLst>
              <a:ext uri="{FF2B5EF4-FFF2-40B4-BE49-F238E27FC236}">
                <a16:creationId xmlns:a16="http://schemas.microsoft.com/office/drawing/2014/main" id="{3CF51B23-7852-4EDC-9B4C-5A331B1A2D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09" y="1145334"/>
            <a:ext cx="2792444" cy="279244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83A2FB6-C4E9-4DC8-8BA2-33C2DC320AD8}"/>
              </a:ext>
            </a:extLst>
          </p:cNvPr>
          <p:cNvSpPr txBox="1"/>
          <p:nvPr/>
        </p:nvSpPr>
        <p:spPr>
          <a:xfrm>
            <a:off x="1416235" y="4065556"/>
            <a:ext cx="192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…à la coque?</a:t>
            </a:r>
          </a:p>
        </p:txBody>
      </p:sp>
      <p:pic>
        <p:nvPicPr>
          <p:cNvPr id="32" name="Image 31" descr="Une image contenant alimentation, assiette, table, plat&#10;&#10;Description générée automatiquement">
            <a:extLst>
              <a:ext uri="{FF2B5EF4-FFF2-40B4-BE49-F238E27FC236}">
                <a16:creationId xmlns:a16="http://schemas.microsoft.com/office/drawing/2014/main" id="{C3CFDDAC-1EF3-4345-B55D-4BB977951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" t="5880" r="9131" b="12683"/>
          <a:stretch/>
        </p:blipFill>
        <p:spPr>
          <a:xfrm>
            <a:off x="4285483" y="1218745"/>
            <a:ext cx="3155909" cy="212311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27A5948-E7F5-4D15-99BE-76F3104DBF38}"/>
              </a:ext>
            </a:extLst>
          </p:cNvPr>
          <p:cNvSpPr txBox="1"/>
          <p:nvPr/>
        </p:nvSpPr>
        <p:spPr>
          <a:xfrm>
            <a:off x="5129702" y="3405201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…brouillés?</a:t>
            </a:r>
          </a:p>
        </p:txBody>
      </p:sp>
      <p:pic>
        <p:nvPicPr>
          <p:cNvPr id="35" name="Image 34" descr="Une image contenant alimentation, plat, œuf, glace&#10;&#10;Description générée automatiquement">
            <a:extLst>
              <a:ext uri="{FF2B5EF4-FFF2-40B4-BE49-F238E27FC236}">
                <a16:creationId xmlns:a16="http://schemas.microsoft.com/office/drawing/2014/main" id="{111FE189-D5EE-4E4F-BE4D-F421A41D4E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75" y="1109102"/>
            <a:ext cx="3252464" cy="2221572"/>
          </a:xfrm>
          <a:prstGeom prst="rect">
            <a:avLst/>
          </a:prstGeom>
        </p:spPr>
      </p:pic>
      <p:pic>
        <p:nvPicPr>
          <p:cNvPr id="37" name="Image 36" descr="Une image contenant table, assiette, alimentation, œuf&#10;&#10;Description générée automatiquement">
            <a:extLst>
              <a:ext uri="{FF2B5EF4-FFF2-40B4-BE49-F238E27FC236}">
                <a16:creationId xmlns:a16="http://schemas.microsoft.com/office/drawing/2014/main" id="{85F0FC42-D674-4FDE-8F55-0172B6BE9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859" y="3970601"/>
            <a:ext cx="3303657" cy="2477743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2AF576E-4996-43C5-AE3D-5918A451642C}"/>
              </a:ext>
            </a:extLst>
          </p:cNvPr>
          <p:cNvSpPr txBox="1"/>
          <p:nvPr/>
        </p:nvSpPr>
        <p:spPr>
          <a:xfrm>
            <a:off x="5943813" y="6069058"/>
            <a:ext cx="178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…durs?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5F0DECF-BB20-43A1-A0C0-F25B32A783E7}"/>
              </a:ext>
            </a:extLst>
          </p:cNvPr>
          <p:cNvSpPr txBox="1"/>
          <p:nvPr/>
        </p:nvSpPr>
        <p:spPr>
          <a:xfrm>
            <a:off x="8409907" y="3450974"/>
            <a:ext cx="203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…sur le plat?</a:t>
            </a:r>
          </a:p>
        </p:txBody>
      </p:sp>
      <p:pic>
        <p:nvPicPr>
          <p:cNvPr id="41" name="Image 40" descr="Une image contenant assiette, alimentation, table, intérieur&#10;&#10;Description générée automatiquement">
            <a:extLst>
              <a:ext uri="{FF2B5EF4-FFF2-40B4-BE49-F238E27FC236}">
                <a16:creationId xmlns:a16="http://schemas.microsoft.com/office/drawing/2014/main" id="{379B287F-7359-4E6A-ABA9-DFED2120FF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014" y="4562666"/>
            <a:ext cx="3572808" cy="1875724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558176A-DE27-4B37-BC8E-E0B8A1A47D9D}"/>
              </a:ext>
            </a:extLst>
          </p:cNvPr>
          <p:cNvSpPr txBox="1"/>
          <p:nvPr/>
        </p:nvSpPr>
        <p:spPr>
          <a:xfrm>
            <a:off x="283029" y="5666154"/>
            <a:ext cx="176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‘mimosa’?</a:t>
            </a:r>
          </a:p>
        </p:txBody>
      </p:sp>
      <p:pic>
        <p:nvPicPr>
          <p:cNvPr id="3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DDF66EB-48CF-4C80-A582-AB5C081B8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8897" y="324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2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intérieur, petit, table, assis&#10;&#10;Description générée automatiquement">
            <a:extLst>
              <a:ext uri="{FF2B5EF4-FFF2-40B4-BE49-F238E27FC236}">
                <a16:creationId xmlns:a16="http://schemas.microsoft.com/office/drawing/2014/main" id="{31BBE2A5-D35E-4141-A33F-FFFFB85B3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8" r="1" b="790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5B17D0-D8EE-40F5-89B1-06B2676C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9" y="314666"/>
            <a:ext cx="11473543" cy="16110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Cursif" panose="020B0603050302020204" pitchFamily="34" charset="0"/>
              </a:rPr>
              <a:t>C’est</a:t>
            </a:r>
            <a:r>
              <a:rPr lang="en-US" sz="4000" dirty="0">
                <a:solidFill>
                  <a:schemeClr val="tx1"/>
                </a:solidFill>
                <a:latin typeface="Cursif" panose="020B06030503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ursif" panose="020B0603050302020204" pitchFamily="34" charset="0"/>
              </a:rPr>
              <a:t>celui</a:t>
            </a:r>
            <a:r>
              <a:rPr lang="en-US" sz="4000" dirty="0">
                <a:solidFill>
                  <a:schemeClr val="tx1"/>
                </a:solidFill>
                <a:latin typeface="Cursif" panose="020B0603050302020204" pitchFamily="34" charset="0"/>
              </a:rPr>
              <a:t>-ci que </a:t>
            </a:r>
            <a:r>
              <a:rPr lang="en-US" sz="4000" dirty="0" err="1">
                <a:solidFill>
                  <a:schemeClr val="tx1"/>
                </a:solidFill>
                <a:latin typeface="Cursif" panose="020B0603050302020204" pitchFamily="34" charset="0"/>
              </a:rPr>
              <a:t>tu</a:t>
            </a:r>
            <a:r>
              <a:rPr lang="en-US" sz="4000" dirty="0">
                <a:solidFill>
                  <a:schemeClr val="tx1"/>
                </a:solidFill>
                <a:latin typeface="Cursif" panose="020B06030503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ursif" panose="020B0603050302020204" pitchFamily="34" charset="0"/>
              </a:rPr>
              <a:t>préfères</a:t>
            </a:r>
            <a:r>
              <a:rPr lang="en-US" sz="4000" dirty="0">
                <a:solidFill>
                  <a:schemeClr val="tx1"/>
                </a:solidFill>
                <a:latin typeface="Cursif" panose="020B0603050302020204" pitchFamily="34" charset="0"/>
              </a:rPr>
              <a:t>?</a:t>
            </a:r>
          </a:p>
        </p:txBody>
      </p:sp>
      <p:pic>
        <p:nvPicPr>
          <p:cNvPr id="6" name="Image 5" descr="Une image contenant intérieur, table, regardant, gâteau&#10;&#10;Description générée automatiquement">
            <a:extLst>
              <a:ext uri="{FF2B5EF4-FFF2-40B4-BE49-F238E27FC236}">
                <a16:creationId xmlns:a16="http://schemas.microsoft.com/office/drawing/2014/main" id="{50AA3BF7-7559-4549-8621-9478A200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86" y="2868459"/>
            <a:ext cx="6584795" cy="28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alimentation, blanc&#10;&#10;Description générée automatiquement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8024" y="1597994"/>
            <a:ext cx="4602479" cy="367047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asse, alimentation, œuf, table&#10;&#10;Description générée automatiquement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73" y="1131993"/>
            <a:ext cx="4441392" cy="46024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2683553" y="630621"/>
            <a:ext cx="839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C’est un œuf. Il contient du blanc et au milieu, du jaune.</a:t>
            </a:r>
          </a:p>
        </p:txBody>
      </p:sp>
    </p:spTree>
    <p:extLst>
      <p:ext uri="{BB962C8B-B14F-4D97-AF65-F5344CB8AC3E}">
        <p14:creationId xmlns:p14="http://schemas.microsoft.com/office/powerpoint/2010/main" val="313567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021" y="1150514"/>
            <a:ext cx="3645225" cy="44988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671" y="1131993"/>
            <a:ext cx="3843395" cy="46024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6739612" y="4902688"/>
            <a:ext cx="249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L’œuf se fabrique dans le ventre de la poule.</a:t>
            </a:r>
          </a:p>
        </p:txBody>
      </p:sp>
    </p:spTree>
    <p:extLst>
      <p:ext uri="{BB962C8B-B14F-4D97-AF65-F5344CB8AC3E}">
        <p14:creationId xmlns:p14="http://schemas.microsoft.com/office/powerpoint/2010/main" val="14237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327" y="1062768"/>
            <a:ext cx="4101861" cy="499762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673" y="1232679"/>
            <a:ext cx="4441392" cy="44011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1308822" y="4868535"/>
            <a:ext cx="256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Pour que l’œuf devienne un poussin, il faut un coq et une poule.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8D9FD-021C-4503-896F-7D54DAEBB09F}"/>
              </a:ext>
            </a:extLst>
          </p:cNvPr>
          <p:cNvSpPr txBox="1"/>
          <p:nvPr/>
        </p:nvSpPr>
        <p:spPr>
          <a:xfrm>
            <a:off x="6515500" y="480060"/>
            <a:ext cx="442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La poule se pose sur les œufs pour les garder bien au chaud: elle couve.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38EB1F-E9CF-4775-BC05-5156436D97C4}"/>
              </a:ext>
            </a:extLst>
          </p:cNvPr>
          <p:cNvSpPr txBox="1"/>
          <p:nvPr/>
        </p:nvSpPr>
        <p:spPr>
          <a:xfrm>
            <a:off x="6494434" y="5633786"/>
            <a:ext cx="44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Les poussins se forment dans la coquille.</a:t>
            </a:r>
          </a:p>
          <a:p>
            <a:r>
              <a:rPr lang="fr-FR" dirty="0">
                <a:highlight>
                  <a:srgbClr val="FFFF00"/>
                </a:highlight>
              </a:rPr>
              <a:t>La poule doit couver pendant plusieurs jours …( près de 21 jours ).</a:t>
            </a:r>
          </a:p>
        </p:txBody>
      </p:sp>
    </p:spTree>
    <p:extLst>
      <p:ext uri="{BB962C8B-B14F-4D97-AF65-F5344CB8AC3E}">
        <p14:creationId xmlns:p14="http://schemas.microsoft.com/office/powerpoint/2010/main" val="368599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89" b="4005"/>
          <a:stretch/>
        </p:blipFill>
        <p:spPr>
          <a:xfrm rot="5400000">
            <a:off x="6983865" y="1516333"/>
            <a:ext cx="3979068" cy="424773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288" y="1965897"/>
            <a:ext cx="4441392" cy="29346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6622000" y="554504"/>
            <a:ext cx="462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Au bout de deux jours il y a déjà un minuscule poussin.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8D9FD-021C-4503-896F-7D54DAEBB09F}"/>
              </a:ext>
            </a:extLst>
          </p:cNvPr>
          <p:cNvSpPr txBox="1"/>
          <p:nvPr/>
        </p:nvSpPr>
        <p:spPr>
          <a:xfrm>
            <a:off x="1216957" y="703914"/>
            <a:ext cx="454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Pendant la couvaison, la </a:t>
            </a:r>
            <a:r>
              <a:rPr lang="fr-FR" b="1" dirty="0">
                <a:highlight>
                  <a:srgbClr val="FFFF00"/>
                </a:highlight>
              </a:rPr>
              <a:t>poule</a:t>
            </a:r>
            <a:r>
              <a:rPr lang="fr-FR" dirty="0">
                <a:highlight>
                  <a:srgbClr val="FFFF00"/>
                </a:highlight>
              </a:rPr>
              <a:t> ne quitte le nid que pour se nourrir et faire ses besoins. Elle s'absente ainsi entre 10 et 30 minutes.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38EB1F-E9CF-4775-BC05-5156436D97C4}"/>
              </a:ext>
            </a:extLst>
          </p:cNvPr>
          <p:cNvSpPr txBox="1"/>
          <p:nvPr/>
        </p:nvSpPr>
        <p:spPr>
          <a:xfrm>
            <a:off x="1216957" y="5279228"/>
            <a:ext cx="446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C'est un moment que vous pouvez mettre à profit pour observer les œufs...</a:t>
            </a:r>
          </a:p>
        </p:txBody>
      </p:sp>
    </p:spTree>
    <p:extLst>
      <p:ext uri="{BB962C8B-B14F-4D97-AF65-F5344CB8AC3E}">
        <p14:creationId xmlns:p14="http://schemas.microsoft.com/office/powerpoint/2010/main" val="27139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7548" y="1604731"/>
            <a:ext cx="3979068" cy="39702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047" y="1600333"/>
            <a:ext cx="4126373" cy="39790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1136553" y="875566"/>
            <a:ext cx="94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Il grandit vite… Il est bientôt prêt à naître…</a:t>
            </a:r>
          </a:p>
        </p:txBody>
      </p:sp>
    </p:spTree>
    <p:extLst>
      <p:ext uri="{BB962C8B-B14F-4D97-AF65-F5344CB8AC3E}">
        <p14:creationId xmlns:p14="http://schemas.microsoft.com/office/powerpoint/2010/main" val="60153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25F6D4-AD4A-42C1-AE9C-A3B36EAC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4" t="14903" r="8394" b="19331"/>
          <a:stretch/>
        </p:blipFill>
        <p:spPr>
          <a:xfrm>
            <a:off x="821722" y="1853709"/>
            <a:ext cx="5068579" cy="299753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401" y="1600333"/>
            <a:ext cx="3885017" cy="39790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1136553" y="875566"/>
            <a:ext cx="94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Cric, crac, la coquille se fend… C’est le poussin qui la casse avec son bec pour sortir…</a:t>
            </a:r>
          </a:p>
        </p:txBody>
      </p:sp>
    </p:spTree>
    <p:extLst>
      <p:ext uri="{BB962C8B-B14F-4D97-AF65-F5344CB8AC3E}">
        <p14:creationId xmlns:p14="http://schemas.microsoft.com/office/powerpoint/2010/main" val="20216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AA51FEB-38A3-4B61-931F-4ABE76D39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493" y="1600333"/>
            <a:ext cx="3817481" cy="39790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453B3-92E1-4620-A3D1-AA2EE6A37572}"/>
              </a:ext>
            </a:extLst>
          </p:cNvPr>
          <p:cNvSpPr txBox="1"/>
          <p:nvPr/>
        </p:nvSpPr>
        <p:spPr>
          <a:xfrm>
            <a:off x="1136553" y="875566"/>
            <a:ext cx="94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Le poussin est né! Très vite, il sait manger et marcher tout seul…</a:t>
            </a:r>
          </a:p>
        </p:txBody>
      </p:sp>
      <p:pic>
        <p:nvPicPr>
          <p:cNvPr id="3" name="Image 2" descr="Une image contenant animal, oiseau, assis, table&#10;&#10;Description générée automatiquement">
            <a:extLst>
              <a:ext uri="{FF2B5EF4-FFF2-40B4-BE49-F238E27FC236}">
                <a16:creationId xmlns:a16="http://schemas.microsoft.com/office/drawing/2014/main" id="{03D2F251-1139-45E2-8811-F11D08AA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58" y="2157413"/>
            <a:ext cx="4385991" cy="3837740"/>
          </a:xfrm>
          <a:prstGeom prst="rect">
            <a:avLst/>
          </a:prstGeom>
        </p:spPr>
      </p:pic>
      <p:pic>
        <p:nvPicPr>
          <p:cNvPr id="5" name="Image 4" descr="Une image contenant animal, oiseau, poulet&#10;&#10;Description générée automatiquement">
            <a:extLst>
              <a:ext uri="{FF2B5EF4-FFF2-40B4-BE49-F238E27FC236}">
                <a16:creationId xmlns:a16="http://schemas.microsoft.com/office/drawing/2014/main" id="{DC05CC6C-BC89-4008-B6E7-5601F4D06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75" y="569120"/>
            <a:ext cx="3176587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ruit, alimentation&#10;&#10;Description générée automatiquement">
            <a:extLst>
              <a:ext uri="{FF2B5EF4-FFF2-40B4-BE49-F238E27FC236}">
                <a16:creationId xmlns:a16="http://schemas.microsoft.com/office/drawing/2014/main" id="{09D8356A-C2E8-41E6-974D-5D27795E4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6" t="18729" r="7764" b="13334"/>
          <a:stretch/>
        </p:blipFill>
        <p:spPr>
          <a:xfrm>
            <a:off x="478971" y="370114"/>
            <a:ext cx="5460254" cy="61177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E38C56-2A4C-44E3-BD8B-D5BE1BB862E0}"/>
              </a:ext>
            </a:extLst>
          </p:cNvPr>
          <p:cNvSpPr txBox="1"/>
          <p:nvPr/>
        </p:nvSpPr>
        <p:spPr>
          <a:xfrm>
            <a:off x="2840105" y="3198167"/>
            <a:ext cx="682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Classe les étapes de la naissance dans l’ordre…</a:t>
            </a:r>
          </a:p>
        </p:txBody>
      </p:sp>
    </p:spTree>
    <p:extLst>
      <p:ext uri="{BB962C8B-B14F-4D97-AF65-F5344CB8AC3E}">
        <p14:creationId xmlns:p14="http://schemas.microsoft.com/office/powerpoint/2010/main" val="8033622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356</Words>
  <Application>Microsoft Office PowerPoint</Application>
  <PresentationFormat>Grand écran</PresentationFormat>
  <Paragraphs>35</Paragraphs>
  <Slides>15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Cursif</vt:lpstr>
      <vt:lpstr>Trebuchet MS</vt:lpstr>
      <vt:lpstr>Wingdings 3</vt:lpstr>
      <vt:lpstr>Facette</vt:lpstr>
      <vt:lpstr>L’œuf…   Mes premières découvertes   Gallimard jeunesse  (Extrait 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autres animaux pondent des oeufs?</vt:lpstr>
      <vt:lpstr>Et quelques autres…</vt:lpstr>
      <vt:lpstr>Petit escargot ? </vt:lpstr>
      <vt:lpstr>Et les poissons ?</vt:lpstr>
      <vt:lpstr>Et toi, tu les aimes comment tes œufs?</vt:lpstr>
      <vt:lpstr>C’est celui-ci que tu préfères?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L’œuf…   Mes premières découvertes   Gallimard jeunesse  (Extrait )</dc:title>
  <dc:creator>DaniellePro</dc:creator>
  <cp:lastModifiedBy>DaniellePro</cp:lastModifiedBy>
  <cp:revision>4</cp:revision>
  <dcterms:created xsi:type="dcterms:W3CDTF">2020-04-06T09:05:03Z</dcterms:created>
  <dcterms:modified xsi:type="dcterms:W3CDTF">2020-04-06T09:31:07Z</dcterms:modified>
</cp:coreProperties>
</file>