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Pro" initials="D" lastIdx="1" clrIdx="0">
    <p:extLst>
      <p:ext uri="{19B8F6BF-5375-455C-9EA6-DF929625EA0E}">
        <p15:presenceInfo xmlns:p15="http://schemas.microsoft.com/office/powerpoint/2012/main" userId="DanielleP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5000">
              <a:srgbClr val="83B023"/>
            </a:gs>
            <a:gs pos="10000">
              <a:schemeClr val="accent3">
                <a:lumMod val="73000"/>
              </a:schemeClr>
            </a:gs>
            <a:gs pos="100000">
              <a:schemeClr val="accent3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xhere.com/es/photo/818435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1.jpeg"/><Relationship Id="rId11" Type="http://schemas.openxmlformats.org/officeDocument/2006/relationships/hyperlink" Target="http://www.aulautista.com/2009/02/17/empleando-claves-visuales-para-adaptar-material-escolar/" TargetMode="External"/><Relationship Id="rId5" Type="http://schemas.openxmlformats.org/officeDocument/2006/relationships/hyperlink" Target="https://www.educol.net/coloriage-se-laver-les-mains-robinet-moderne-i14220.html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jpeg"/><Relationship Id="rId9" Type="http://schemas.openxmlformats.org/officeDocument/2006/relationships/hyperlink" Target="https://pxhere.com/en/photo/90751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xhere.com/es/photo/818435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1.jpeg"/><Relationship Id="rId11" Type="http://schemas.openxmlformats.org/officeDocument/2006/relationships/hyperlink" Target="http://www.aulautista.com/2009/02/17/empleando-claves-visuales-para-adaptar-material-escolar/" TargetMode="External"/><Relationship Id="rId5" Type="http://schemas.openxmlformats.org/officeDocument/2006/relationships/hyperlink" Target="https://www.educol.net/coloriage-se-laver-les-mains-robinet-moderne-i14220.html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jpeg"/><Relationship Id="rId9" Type="http://schemas.openxmlformats.org/officeDocument/2006/relationships/hyperlink" Target="https://pxhere.com/en/photo/90751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pngimg.com/download/36001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hyperlink" Target="http://lepetitcoach.com/que-du-bonheur-grace-a-vos-cinq-sens-1-louie/" TargetMode="External"/><Relationship Id="rId5" Type="http://schemas.openxmlformats.org/officeDocument/2006/relationships/hyperlink" Target="https://mappingignorance.org/2016/06/03/right-on-the-nose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s://fr.wikipedia.org/wiki/Rex_(lapin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pngimg.com/download/36001" TargetMode="External"/><Relationship Id="rId12" Type="http://schemas.openxmlformats.org/officeDocument/2006/relationships/hyperlink" Target="https://mappingignorance.org/2016/06/03/right-on-the-nose/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11" Type="http://schemas.openxmlformats.org/officeDocument/2006/relationships/image" Target="../media/image3.jpeg"/><Relationship Id="rId5" Type="http://schemas.openxmlformats.org/officeDocument/2006/relationships/hyperlink" Target="http://lepetitcoach.com/que-du-bonheur-grace-a-vos-cinq-sens-1-louie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fr.wikipedia.org/wiki/Rex_(lapin)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es/dos-2-n%C3%BAmero-dise%C3%B1o-colecci%C3%B3n-706896/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eg"/><Relationship Id="rId11" Type="http://schemas.openxmlformats.org/officeDocument/2006/relationships/hyperlink" Target="https://de.wikipedia.org/wiki/Streifenwagen" TargetMode="External"/><Relationship Id="rId5" Type="http://schemas.openxmlformats.org/officeDocument/2006/relationships/hyperlink" Target="https://consejonutricion.wordpress.com/2015/12/09/que-hacemos-con-los-huevos-en-navidad/" TargetMode="External"/><Relationship Id="rId10" Type="http://schemas.openxmlformats.org/officeDocument/2006/relationships/image" Target="../media/image11.JPG"/><Relationship Id="rId4" Type="http://schemas.openxmlformats.org/officeDocument/2006/relationships/image" Target="../media/image8.jpeg"/><Relationship Id="rId9" Type="http://schemas.openxmlformats.org/officeDocument/2006/relationships/hyperlink" Target="https://he.wikipedia.org/wiki/%D7%A7%D7%95%D7%91%D7%A5:Egg_on_white_background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es/dos-2-n%C3%BAmero-dise%C3%B1o-colecci%C3%B3n-706896/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11" Type="http://schemas.openxmlformats.org/officeDocument/2006/relationships/hyperlink" Target="https://de.wikipedia.org/wiki/Streifenwagen" TargetMode="External"/><Relationship Id="rId5" Type="http://schemas.openxmlformats.org/officeDocument/2006/relationships/hyperlink" Target="https://consejonutricion.wordpress.com/2015/12/09/que-hacemos-con-los-huevos-en-navidad/" TargetMode="External"/><Relationship Id="rId10" Type="http://schemas.openxmlformats.org/officeDocument/2006/relationships/image" Target="../media/image11.JPG"/><Relationship Id="rId4" Type="http://schemas.openxmlformats.org/officeDocument/2006/relationships/image" Target="../media/image8.jpeg"/><Relationship Id="rId9" Type="http://schemas.openxmlformats.org/officeDocument/2006/relationships/hyperlink" Target="https://he.wikipedia.org/wiki/%D7%A7%D7%95%D7%91%D7%A5:Egg_on_white_background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fr.wikipedia.org/wiki/Lundy_(cheval)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jpeg"/><Relationship Id="rId11" Type="http://schemas.openxmlformats.org/officeDocument/2006/relationships/hyperlink" Target="https://fr.wikipedia.org/wiki/Wikip%C3%A9dia:Le_Bistro" TargetMode="External"/><Relationship Id="rId5" Type="http://schemas.openxmlformats.org/officeDocument/2006/relationships/hyperlink" Target="https://pixnio.com/flora-plants/fruits/apple-pictures/apple-with-leaf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hyperlink" Target="http://www.pngall.com/chocolate-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fr.wikipedia.org/wiki/Lundy_(cheval)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11" Type="http://schemas.openxmlformats.org/officeDocument/2006/relationships/hyperlink" Target="https://fr.wikipedia.org/wiki/Wikip%C3%A9dia:Le_Bistro" TargetMode="External"/><Relationship Id="rId5" Type="http://schemas.openxmlformats.org/officeDocument/2006/relationships/hyperlink" Target="https://pixnio.com/flora-plants/fruits/apple-pictures/apple-with-leaf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hyperlink" Target="http://www.pngall.com/chocolate-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fr.wiktionary.org/wiki/main_gauche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JPG"/><Relationship Id="rId11" Type="http://schemas.openxmlformats.org/officeDocument/2006/relationships/image" Target="../media/image7.png"/><Relationship Id="rId5" Type="http://schemas.openxmlformats.org/officeDocument/2006/relationships/hyperlink" Target="https://fr.wikipedia.org/wiki/Maison_Dupont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s://fr.wikipedia.org/wiki/Souri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fr.wiktionary.org/wiki/main_gauche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JPG"/><Relationship Id="rId11" Type="http://schemas.openxmlformats.org/officeDocument/2006/relationships/image" Target="../media/image7.png"/><Relationship Id="rId5" Type="http://schemas.openxmlformats.org/officeDocument/2006/relationships/hyperlink" Target="https://fr.wikipedia.org/wiki/Maison_Dupont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s://fr.wikipedia.org/wiki/Sour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EE2CB-69BF-49D9-ACBD-546D440DD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7098"/>
            <a:ext cx="7255239" cy="2076137"/>
          </a:xfrm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r>
              <a:rPr lang="fr-FR" dirty="0"/>
              <a:t>        </a:t>
            </a:r>
            <a:r>
              <a:rPr lang="fr-FR" sz="8800" dirty="0" err="1">
                <a:solidFill>
                  <a:srgbClr val="7030A0"/>
                </a:solidFill>
                <a:highlight>
                  <a:srgbClr val="FFFF00"/>
                </a:highlight>
                <a:latin typeface="Amandine" pitchFamily="2" charset="0"/>
              </a:rPr>
              <a:t>Reimen</a:t>
            </a:r>
            <a:r>
              <a:rPr lang="fr-FR" sz="8800" dirty="0">
                <a:solidFill>
                  <a:srgbClr val="7030A0"/>
                </a:solidFill>
                <a:highlight>
                  <a:srgbClr val="FFFF00"/>
                </a:highlight>
                <a:latin typeface="Amandine" pitchFamily="2" charset="0"/>
              </a:rPr>
              <a:t> 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CA9C2C-F79B-4BC8-BFD9-A30236790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869" y="2500042"/>
            <a:ext cx="8988954" cy="1096588"/>
          </a:xfrm>
        </p:spPr>
        <p:txBody>
          <a:bodyPr>
            <a:normAutofit/>
          </a:bodyPr>
          <a:lstStyle/>
          <a:p>
            <a:r>
              <a:rPr lang="fr-FR" sz="3600" b="1" dirty="0"/>
              <a:t>Phonologie :  Moyens/ Grands</a:t>
            </a: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0ACD55-B777-4C19-9100-09F0B9805A52}"/>
              </a:ext>
            </a:extLst>
          </p:cNvPr>
          <p:cNvSpPr/>
          <p:nvPr/>
        </p:nvSpPr>
        <p:spPr>
          <a:xfrm>
            <a:off x="424869" y="5117123"/>
            <a:ext cx="11767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Trouve le ou les mot (s ) </a:t>
            </a:r>
            <a:r>
              <a:rPr lang="fr-FR" sz="3200" b="1" dirty="0">
                <a:solidFill>
                  <a:srgbClr val="C00000"/>
                </a:solidFill>
              </a:rPr>
              <a:t>qui rime</a:t>
            </a:r>
            <a:r>
              <a:rPr lang="fr-FR" sz="3200" b="1" dirty="0">
                <a:solidFill>
                  <a:schemeClr val="bg1"/>
                </a:solidFill>
              </a:rPr>
              <a:t>nt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r>
              <a:rPr lang="fr-FR" sz="3200" b="1" dirty="0">
                <a:solidFill>
                  <a:schemeClr val="bg1"/>
                </a:solidFill>
              </a:rPr>
              <a:t>avec le mot modèle…</a:t>
            </a:r>
            <a:br>
              <a:rPr lang="fr-FR" sz="3200" b="1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Clique pour écouter les mots et repère celui ou ceux qui riment. La réponse apparaît ensuite…</a:t>
            </a:r>
            <a:br>
              <a:rPr lang="fr-FR" sz="3200" b="1" dirty="0">
                <a:solidFill>
                  <a:schemeClr val="bg1"/>
                </a:solidFill>
              </a:rPr>
            </a:br>
            <a:br>
              <a:rPr lang="fr-FR" sz="3200" b="1" dirty="0">
                <a:solidFill>
                  <a:schemeClr val="bg1"/>
                </a:solidFill>
              </a:rPr>
            </a:b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F8C9E2-1AD3-4C76-8491-AE44F253F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698" b="28670"/>
          <a:stretch/>
        </p:blipFill>
        <p:spPr>
          <a:xfrm>
            <a:off x="7715979" y="1740877"/>
            <a:ext cx="4476021" cy="31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1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Ecoute le mot référent…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Répète les autres mots pour repérer celui ou ceux qui riment… </a:t>
            </a:r>
            <a:br>
              <a:rPr lang="fr-FR" sz="3600" dirty="0">
                <a:latin typeface="Abadi" panose="020B0604020104020204" pitchFamily="34" charset="0"/>
              </a:rPr>
            </a:br>
            <a:endParaRPr lang="fr-FR" sz="3600" dirty="0"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 bwMode="auto">
          <a:xfrm>
            <a:off x="9222077" y="2613230"/>
            <a:ext cx="2288006" cy="2288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1811B6-CAAD-4891-8D14-03FB14232E7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2945272" y="2666345"/>
            <a:ext cx="2953609" cy="1956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8C34B3-93E6-4589-9F2E-61D65087E93C}"/>
              </a:ext>
            </a:extLst>
          </p:cNvPr>
          <p:cNvSpPr/>
          <p:nvPr/>
        </p:nvSpPr>
        <p:spPr>
          <a:xfrm>
            <a:off x="274157" y="2613230"/>
            <a:ext cx="2341037" cy="223489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446520" y="2923484"/>
            <a:ext cx="2059135" cy="136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2B1B6A-D7BC-455B-8C8A-05C1A4AF67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 rot="16200000">
            <a:off x="6172380" y="2504778"/>
            <a:ext cx="2471971" cy="247197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5725A65-6FF8-4C7B-9E2F-73D6A25E1C9D}"/>
              </a:ext>
            </a:extLst>
          </p:cNvPr>
          <p:cNvSpPr txBox="1"/>
          <p:nvPr/>
        </p:nvSpPr>
        <p:spPr>
          <a:xfrm>
            <a:off x="792891" y="1978012"/>
            <a:ext cx="130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Essen</a:t>
            </a: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E7E7D41-D4CE-4A00-BDF7-20E8873F5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79177" y="1233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Ecoute le mot référent…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Répète les autres mots pour repérer celui ou ceux qui riment… </a:t>
            </a:r>
            <a:br>
              <a:rPr lang="fr-FR" sz="3600" dirty="0">
                <a:latin typeface="Abadi" panose="020B0604020104020204" pitchFamily="34" charset="0"/>
              </a:rPr>
            </a:br>
            <a:endParaRPr lang="fr-FR" sz="3600" dirty="0"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 bwMode="auto">
          <a:xfrm>
            <a:off x="9222077" y="2613230"/>
            <a:ext cx="2288006" cy="2288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1811B6-CAAD-4891-8D14-03FB14232E7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2945272" y="2666345"/>
            <a:ext cx="2953609" cy="1956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8C34B3-93E6-4589-9F2E-61D65087E93C}"/>
              </a:ext>
            </a:extLst>
          </p:cNvPr>
          <p:cNvSpPr/>
          <p:nvPr/>
        </p:nvSpPr>
        <p:spPr>
          <a:xfrm>
            <a:off x="274157" y="2613230"/>
            <a:ext cx="2341037" cy="223489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446520" y="2923484"/>
            <a:ext cx="2059135" cy="136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2B1B6A-D7BC-455B-8C8A-05C1A4AF67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 rot="16200000">
            <a:off x="6172380" y="2504778"/>
            <a:ext cx="2471971" cy="247197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5725A65-6FF8-4C7B-9E2F-73D6A25E1C9D}"/>
              </a:ext>
            </a:extLst>
          </p:cNvPr>
          <p:cNvSpPr txBox="1"/>
          <p:nvPr/>
        </p:nvSpPr>
        <p:spPr>
          <a:xfrm>
            <a:off x="792891" y="1978012"/>
            <a:ext cx="130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Essen</a:t>
            </a:r>
          </a:p>
        </p:txBody>
      </p:sp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9937C630-33D4-497C-A7B1-AF0FFCF62C60}"/>
              </a:ext>
            </a:extLst>
          </p:cNvPr>
          <p:cNvSpPr/>
          <p:nvPr/>
        </p:nvSpPr>
        <p:spPr>
          <a:xfrm>
            <a:off x="6209643" y="4431150"/>
            <a:ext cx="1776422" cy="214213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xplosion : 8 points 15">
            <a:extLst>
              <a:ext uri="{FF2B5EF4-FFF2-40B4-BE49-F238E27FC236}">
                <a16:creationId xmlns:a16="http://schemas.microsoft.com/office/drawing/2014/main" id="{6448D6EF-9A2A-421A-B57D-F148F5995B3A}"/>
              </a:ext>
            </a:extLst>
          </p:cNvPr>
          <p:cNvSpPr/>
          <p:nvPr/>
        </p:nvSpPr>
        <p:spPr>
          <a:xfrm>
            <a:off x="9474088" y="4417152"/>
            <a:ext cx="1776422" cy="214213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xplosion : 8 points 16">
            <a:extLst>
              <a:ext uri="{FF2B5EF4-FFF2-40B4-BE49-F238E27FC236}">
                <a16:creationId xmlns:a16="http://schemas.microsoft.com/office/drawing/2014/main" id="{145EA9B6-ACE3-429B-8266-F1B694A326A0}"/>
              </a:ext>
            </a:extLst>
          </p:cNvPr>
          <p:cNvSpPr/>
          <p:nvPr/>
        </p:nvSpPr>
        <p:spPr>
          <a:xfrm>
            <a:off x="3575207" y="4431149"/>
            <a:ext cx="1776422" cy="214213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DAAD1F9-3506-4B6E-A61B-739188846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14667" y="1335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Ecoute le mot référent…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Répète les autres mots pour repérer celui ou ceux qui riment… </a:t>
            </a:r>
            <a:br>
              <a:rPr lang="fr-FR" sz="3600" dirty="0">
                <a:latin typeface="Abadi" panose="020B0604020104020204" pitchFamily="34" charset="0"/>
              </a:rPr>
            </a:br>
            <a:endParaRPr lang="fr-FR" sz="3600" dirty="0"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 bwMode="auto">
          <a:xfrm>
            <a:off x="9198769" y="2577542"/>
            <a:ext cx="1896843" cy="1929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1811B6-CAAD-4891-8D14-03FB14232E7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3144703" y="2943998"/>
            <a:ext cx="1882340" cy="1625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8C34B3-93E6-4589-9F2E-61D65087E93C}"/>
              </a:ext>
            </a:extLst>
          </p:cNvPr>
          <p:cNvSpPr/>
          <p:nvPr/>
        </p:nvSpPr>
        <p:spPr>
          <a:xfrm>
            <a:off x="274157" y="2613230"/>
            <a:ext cx="2341037" cy="223489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472149" y="2769103"/>
            <a:ext cx="1986238" cy="18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2B1B6A-D7BC-455B-8C8A-05C1A4AF67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5556552" y="2493320"/>
            <a:ext cx="2545829" cy="199382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5725A65-6FF8-4C7B-9E2F-73D6A25E1C9D}"/>
              </a:ext>
            </a:extLst>
          </p:cNvPr>
          <p:cNvSpPr txBox="1"/>
          <p:nvPr/>
        </p:nvSpPr>
        <p:spPr>
          <a:xfrm>
            <a:off x="826948" y="1867841"/>
            <a:ext cx="1986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HASE</a:t>
            </a:r>
          </a:p>
        </p:txBody>
      </p:sp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0BB746E-0DDB-4DD2-90FD-6DC5615AE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76877" y="122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8" y="284710"/>
            <a:ext cx="11348329" cy="1589245"/>
          </a:xfrm>
        </p:spPr>
        <p:txBody>
          <a:bodyPr anchor="ctr">
            <a:normAutofit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Alors, tu as trouvé?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7D66B5-69DB-474D-B8EE-9CEB77F79D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754316" y="2202012"/>
            <a:ext cx="2545829" cy="19938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62CF7F0-2FBA-441B-8779-FEB5C22D90A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3390997" y="2482082"/>
            <a:ext cx="1882340" cy="162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1DF0E9-7811-4598-AACB-039615172E0F}"/>
              </a:ext>
            </a:extLst>
          </p:cNvPr>
          <p:cNvSpPr/>
          <p:nvPr/>
        </p:nvSpPr>
        <p:spPr>
          <a:xfrm>
            <a:off x="437238" y="2177462"/>
            <a:ext cx="2341037" cy="223489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7438498-B76D-48CB-B349-ECBCB9C4FD26}"/>
              </a:ext>
            </a:extLst>
          </p:cNvPr>
          <p:cNvPicPr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674088" y="2360917"/>
            <a:ext cx="1986238" cy="18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2F9F8AB-CEDA-4C56-BCFE-FE3072E0A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04706" y="759087"/>
            <a:ext cx="609600" cy="609600"/>
          </a:xfrm>
          <a:prstGeom prst="rect">
            <a:avLst/>
          </a:prstGeom>
        </p:spPr>
      </p:pic>
      <p:sp>
        <p:nvSpPr>
          <p:cNvPr id="9" name="Explosion : 8 points 8">
            <a:extLst>
              <a:ext uri="{FF2B5EF4-FFF2-40B4-BE49-F238E27FC236}">
                <a16:creationId xmlns:a16="http://schemas.microsoft.com/office/drawing/2014/main" id="{D4AC62B6-D256-479E-9959-5FD4BF4D1C35}"/>
              </a:ext>
            </a:extLst>
          </p:cNvPr>
          <p:cNvSpPr/>
          <p:nvPr/>
        </p:nvSpPr>
        <p:spPr>
          <a:xfrm>
            <a:off x="9424637" y="4431151"/>
            <a:ext cx="1776422" cy="214213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761CA13-4C21-48E5-B777-4C40967BB705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 bwMode="auto">
          <a:xfrm>
            <a:off x="9297651" y="2202012"/>
            <a:ext cx="1896843" cy="1929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1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Ecoute le mot référent…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Répète les autres mots pour repérer celui ou ceux qui riment… </a:t>
            </a:r>
            <a:br>
              <a:rPr lang="fr-FR" sz="3600" dirty="0">
                <a:latin typeface="Abadi" panose="020B0604020104020204" pitchFamily="34" charset="0"/>
              </a:rPr>
            </a:br>
            <a:endParaRPr lang="fr-FR" sz="3600" dirty="0"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-2267" r="46146"/>
          <a:stretch/>
        </p:blipFill>
        <p:spPr bwMode="auto">
          <a:xfrm>
            <a:off x="9243260" y="2613231"/>
            <a:ext cx="2471971" cy="2234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1811B6-CAAD-4891-8D14-03FB14232E7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2944120" y="2718611"/>
            <a:ext cx="2283505" cy="19938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8C34B3-93E6-4589-9F2E-61D65087E93C}"/>
              </a:ext>
            </a:extLst>
          </p:cNvPr>
          <p:cNvSpPr/>
          <p:nvPr/>
        </p:nvSpPr>
        <p:spPr>
          <a:xfrm>
            <a:off x="274157" y="2613230"/>
            <a:ext cx="2341037" cy="223489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472149" y="2970683"/>
            <a:ext cx="1986238" cy="148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2B1B6A-D7BC-455B-8C8A-05C1A4AF6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5529540" y="2598076"/>
            <a:ext cx="3344735" cy="223489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5725A65-6FF8-4C7B-9E2F-73D6A25E1C9D}"/>
              </a:ext>
            </a:extLst>
          </p:cNvPr>
          <p:cNvSpPr txBox="1"/>
          <p:nvPr/>
        </p:nvSpPr>
        <p:spPr>
          <a:xfrm>
            <a:off x="1202087" y="1934104"/>
            <a:ext cx="63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EI</a:t>
            </a: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2A58B96-2730-4B5C-8A64-30529C9B2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11601" y="1450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Ecoute le mot référent…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Répète les autres mots pour repérer celui ou ceux qui riment… </a:t>
            </a:r>
            <a:br>
              <a:rPr lang="fr-FR" sz="3600" dirty="0">
                <a:latin typeface="Abadi" panose="020B0604020104020204" pitchFamily="34" charset="0"/>
              </a:rPr>
            </a:br>
            <a:endParaRPr lang="fr-FR" sz="3600" dirty="0"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-2267" r="46146"/>
          <a:stretch/>
        </p:blipFill>
        <p:spPr bwMode="auto">
          <a:xfrm>
            <a:off x="9243260" y="2613231"/>
            <a:ext cx="2471971" cy="2234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1811B6-CAAD-4891-8D14-03FB14232E7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2944120" y="2718611"/>
            <a:ext cx="2283505" cy="19938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8C34B3-93E6-4589-9F2E-61D65087E93C}"/>
              </a:ext>
            </a:extLst>
          </p:cNvPr>
          <p:cNvSpPr/>
          <p:nvPr/>
        </p:nvSpPr>
        <p:spPr>
          <a:xfrm>
            <a:off x="274157" y="2613230"/>
            <a:ext cx="2341037" cy="223489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472149" y="2970683"/>
            <a:ext cx="1986238" cy="148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2B1B6A-D7BC-455B-8C8A-05C1A4AF6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5529540" y="2598076"/>
            <a:ext cx="3344735" cy="223489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5725A65-6FF8-4C7B-9E2F-73D6A25E1C9D}"/>
              </a:ext>
            </a:extLst>
          </p:cNvPr>
          <p:cNvSpPr txBox="1"/>
          <p:nvPr/>
        </p:nvSpPr>
        <p:spPr>
          <a:xfrm>
            <a:off x="1202087" y="1934104"/>
            <a:ext cx="63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16" name="Explosion : 8 points 15">
            <a:extLst>
              <a:ext uri="{FF2B5EF4-FFF2-40B4-BE49-F238E27FC236}">
                <a16:creationId xmlns:a16="http://schemas.microsoft.com/office/drawing/2014/main" id="{1EEB646E-B4CB-4A91-9619-658E102297BA}"/>
              </a:ext>
            </a:extLst>
          </p:cNvPr>
          <p:cNvSpPr/>
          <p:nvPr/>
        </p:nvSpPr>
        <p:spPr>
          <a:xfrm>
            <a:off x="9868954" y="4460361"/>
            <a:ext cx="1776422" cy="214213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xplosion : 8 points 16">
            <a:extLst>
              <a:ext uri="{FF2B5EF4-FFF2-40B4-BE49-F238E27FC236}">
                <a16:creationId xmlns:a16="http://schemas.microsoft.com/office/drawing/2014/main" id="{986B49D3-3889-4A31-BDA5-BD5CAAE86063}"/>
              </a:ext>
            </a:extLst>
          </p:cNvPr>
          <p:cNvSpPr/>
          <p:nvPr/>
        </p:nvSpPr>
        <p:spPr>
          <a:xfrm>
            <a:off x="6578627" y="4431150"/>
            <a:ext cx="1776422" cy="214213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xplosion : 8 points 17">
            <a:extLst>
              <a:ext uri="{FF2B5EF4-FFF2-40B4-BE49-F238E27FC236}">
                <a16:creationId xmlns:a16="http://schemas.microsoft.com/office/drawing/2014/main" id="{9EA3BBE8-60DF-4946-948E-295EC98C17B6}"/>
              </a:ext>
            </a:extLst>
          </p:cNvPr>
          <p:cNvSpPr/>
          <p:nvPr/>
        </p:nvSpPr>
        <p:spPr>
          <a:xfrm>
            <a:off x="3451203" y="4431150"/>
            <a:ext cx="1776422" cy="214213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FCC2CF1-5251-49FD-AD20-2048FDFC5B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6000" y="1306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Ecoute le mot référent…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Répète les autres mots pour repérer celui ou ceux qui riment… </a:t>
            </a:r>
            <a:br>
              <a:rPr lang="fr-FR" sz="3600" dirty="0">
                <a:latin typeface="Abadi" panose="020B0604020104020204" pitchFamily="34" charset="0"/>
              </a:rPr>
            </a:br>
            <a:endParaRPr lang="fr-FR" sz="3600" dirty="0"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 bwMode="auto">
          <a:xfrm>
            <a:off x="9243260" y="2803686"/>
            <a:ext cx="2471971" cy="1853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1811B6-CAAD-4891-8D14-03FB14232E7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2889351" y="2736218"/>
            <a:ext cx="2283505" cy="19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8C34B3-93E6-4589-9F2E-61D65087E93C}"/>
              </a:ext>
            </a:extLst>
          </p:cNvPr>
          <p:cNvSpPr/>
          <p:nvPr/>
        </p:nvSpPr>
        <p:spPr>
          <a:xfrm>
            <a:off x="274157" y="2613230"/>
            <a:ext cx="2341037" cy="223489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430962" y="2890977"/>
            <a:ext cx="2184231" cy="14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2B1B6A-D7BC-455B-8C8A-05C1A4AF6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5713357" y="2355251"/>
            <a:ext cx="2613773" cy="278802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5725A65-6FF8-4C7B-9E2F-73D6A25E1C9D}"/>
              </a:ext>
            </a:extLst>
          </p:cNvPr>
          <p:cNvSpPr txBox="1"/>
          <p:nvPr/>
        </p:nvSpPr>
        <p:spPr>
          <a:xfrm>
            <a:off x="274156" y="1934104"/>
            <a:ext cx="2341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</a:rPr>
              <a:t>SchokoladeI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DF798B8-CB14-4FC5-BA92-93C1652E1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25355" y="1268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Ecoute le mot référent…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Répète les autres mots pour repérer celui ou ceux qui riment… </a:t>
            </a:r>
            <a:br>
              <a:rPr lang="fr-FR" sz="3600" dirty="0">
                <a:latin typeface="Abadi" panose="020B0604020104020204" pitchFamily="34" charset="0"/>
              </a:rPr>
            </a:br>
            <a:endParaRPr lang="fr-FR" sz="3600" dirty="0"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 bwMode="auto">
          <a:xfrm>
            <a:off x="9243260" y="2803686"/>
            <a:ext cx="2471971" cy="1853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1811B6-CAAD-4891-8D14-03FB14232E7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3103306" y="2754806"/>
            <a:ext cx="2283505" cy="19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8C34B3-93E6-4589-9F2E-61D65087E93C}"/>
              </a:ext>
            </a:extLst>
          </p:cNvPr>
          <p:cNvSpPr/>
          <p:nvPr/>
        </p:nvSpPr>
        <p:spPr>
          <a:xfrm>
            <a:off x="274157" y="2613230"/>
            <a:ext cx="2341037" cy="223489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430962" y="2890977"/>
            <a:ext cx="2184231" cy="14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2B1B6A-D7BC-455B-8C8A-05C1A4AF6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5713357" y="2355251"/>
            <a:ext cx="2613773" cy="2788025"/>
          </a:xfrm>
          <a:prstGeom prst="rect">
            <a:avLst/>
          </a:prstGeom>
        </p:spPr>
      </p:pic>
      <p:sp>
        <p:nvSpPr>
          <p:cNvPr id="16" name="Explosion : 8 points 15">
            <a:extLst>
              <a:ext uri="{FF2B5EF4-FFF2-40B4-BE49-F238E27FC236}">
                <a16:creationId xmlns:a16="http://schemas.microsoft.com/office/drawing/2014/main" id="{7442B417-BA68-4C9F-8224-5288B65922D5}"/>
              </a:ext>
            </a:extLst>
          </p:cNvPr>
          <p:cNvSpPr/>
          <p:nvPr/>
        </p:nvSpPr>
        <p:spPr>
          <a:xfrm>
            <a:off x="6209643" y="4431150"/>
            <a:ext cx="1776422" cy="214213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C14F884-9918-4FDC-94CA-5AF07554A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1414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Ecoute le mot référent…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Répète les autres mots pour repérer celui ou ceux qui riment… </a:t>
            </a:r>
            <a:br>
              <a:rPr lang="fr-FR" sz="3600" dirty="0">
                <a:latin typeface="Abadi" panose="020B0604020104020204" pitchFamily="34" charset="0"/>
              </a:rPr>
            </a:br>
            <a:endParaRPr lang="fr-FR" sz="3600" dirty="0"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 bwMode="auto">
          <a:xfrm>
            <a:off x="8986680" y="2613230"/>
            <a:ext cx="2758800" cy="2288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1811B6-CAAD-4891-8D14-03FB14232E77}"/>
              </a:ext>
            </a:extLst>
          </p:cNvPr>
          <p:cNvPicPr/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3142391" y="2457324"/>
            <a:ext cx="2331546" cy="23884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8C34B3-93E6-4589-9F2E-61D65087E93C}"/>
              </a:ext>
            </a:extLst>
          </p:cNvPr>
          <p:cNvSpPr/>
          <p:nvPr/>
        </p:nvSpPr>
        <p:spPr>
          <a:xfrm>
            <a:off x="274157" y="2613230"/>
            <a:ext cx="2341037" cy="223489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446520" y="2890977"/>
            <a:ext cx="2059135" cy="14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2B1B6A-D7BC-455B-8C8A-05C1A4AF67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60384" y="2504778"/>
            <a:ext cx="3295963" cy="247197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5725A65-6FF8-4C7B-9E2F-73D6A25E1C9D}"/>
              </a:ext>
            </a:extLst>
          </p:cNvPr>
          <p:cNvSpPr txBox="1"/>
          <p:nvPr/>
        </p:nvSpPr>
        <p:spPr>
          <a:xfrm>
            <a:off x="848537" y="1896768"/>
            <a:ext cx="138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Maus</a:t>
            </a: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717B1CB-43E8-4A00-BB71-1285498A3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87629" y="1271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Ecoute le mot référent…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Répète les autres mots pour repérer celui ou ceux qui riment… </a:t>
            </a:r>
            <a:br>
              <a:rPr lang="fr-FR" sz="3600" dirty="0">
                <a:latin typeface="Abadi" panose="020B0604020104020204" pitchFamily="34" charset="0"/>
              </a:rPr>
            </a:br>
            <a:endParaRPr lang="fr-FR" sz="3600" dirty="0"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 bwMode="auto">
          <a:xfrm>
            <a:off x="8986680" y="2613230"/>
            <a:ext cx="2758800" cy="2288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1811B6-CAAD-4891-8D14-03FB14232E77}"/>
              </a:ext>
            </a:extLst>
          </p:cNvPr>
          <p:cNvPicPr/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3142391" y="2457324"/>
            <a:ext cx="2331546" cy="23884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8C34B3-93E6-4589-9F2E-61D65087E93C}"/>
              </a:ext>
            </a:extLst>
          </p:cNvPr>
          <p:cNvSpPr/>
          <p:nvPr/>
        </p:nvSpPr>
        <p:spPr>
          <a:xfrm>
            <a:off x="274157" y="2613230"/>
            <a:ext cx="2341037" cy="223489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446520" y="2890977"/>
            <a:ext cx="2059135" cy="14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2B1B6A-D7BC-455B-8C8A-05C1A4AF67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60384" y="2504778"/>
            <a:ext cx="3295963" cy="2471971"/>
          </a:xfrm>
          <a:prstGeom prst="rect">
            <a:avLst/>
          </a:prstGeom>
        </p:spPr>
      </p:pic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511479DD-68BA-4415-998C-CD41DDA64075}"/>
              </a:ext>
            </a:extLst>
          </p:cNvPr>
          <p:cNvSpPr/>
          <p:nvPr/>
        </p:nvSpPr>
        <p:spPr>
          <a:xfrm>
            <a:off x="6467178" y="4352102"/>
            <a:ext cx="1776422" cy="214213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xplosion : 8 points 15">
            <a:extLst>
              <a:ext uri="{FF2B5EF4-FFF2-40B4-BE49-F238E27FC236}">
                <a16:creationId xmlns:a16="http://schemas.microsoft.com/office/drawing/2014/main" id="{C4E53418-69EC-48B9-AC3C-0347BBE0C3D4}"/>
              </a:ext>
            </a:extLst>
          </p:cNvPr>
          <p:cNvSpPr/>
          <p:nvPr/>
        </p:nvSpPr>
        <p:spPr>
          <a:xfrm>
            <a:off x="9568675" y="4317675"/>
            <a:ext cx="1776422" cy="214213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5F06B91-14F8-4CC6-9A85-D478E2E93E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86400" y="1178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230</Words>
  <Application>Microsoft Office PowerPoint</Application>
  <PresentationFormat>Grand écran</PresentationFormat>
  <Paragraphs>20</Paragraphs>
  <Slides>11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Abadi</vt:lpstr>
      <vt:lpstr>Amandine</vt:lpstr>
      <vt:lpstr>Century Gothic</vt:lpstr>
      <vt:lpstr>Wingdings 2</vt:lpstr>
      <vt:lpstr>Concis</vt:lpstr>
      <vt:lpstr>          Reimen …</vt:lpstr>
      <vt:lpstr>Ecoute le mot référent… Répète les autres mots pour repérer celui ou ceux qui riment…  </vt:lpstr>
      <vt:lpstr>Alors, tu as trouvé?</vt:lpstr>
      <vt:lpstr>Ecoute le mot référent… Répète les autres mots pour repérer celui ou ceux qui riment…  </vt:lpstr>
      <vt:lpstr>Ecoute le mot référent… Répète les autres mots pour repérer celui ou ceux qui riment…  </vt:lpstr>
      <vt:lpstr>Ecoute le mot référent… Répète les autres mots pour repérer celui ou ceux qui riment…  </vt:lpstr>
      <vt:lpstr>Ecoute le mot référent… Répète les autres mots pour repérer celui ou ceux qui riment…  </vt:lpstr>
      <vt:lpstr>Ecoute le mot référent… Répète les autres mots pour repérer celui ou ceux qui riment…  </vt:lpstr>
      <vt:lpstr>Ecoute le mot référent… Répète les autres mots pour repérer celui ou ceux qui riment…  </vt:lpstr>
      <vt:lpstr>Ecoute le mot référent… Répète les autres mots pour repérer celui ou ceux qui riment…  </vt:lpstr>
      <vt:lpstr>Ecoute le mot référent… Répète les autres mots pour repérer celui ou ceux qui riment…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drei Raüber  Les trois Brigants</dc:title>
  <dc:creator>DaniellePro</dc:creator>
  <cp:lastModifiedBy>DaniellePro</cp:lastModifiedBy>
  <cp:revision>54</cp:revision>
  <dcterms:created xsi:type="dcterms:W3CDTF">2020-03-23T15:07:56Z</dcterms:created>
  <dcterms:modified xsi:type="dcterms:W3CDTF">2020-04-06T11:50:48Z</dcterms:modified>
</cp:coreProperties>
</file>