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9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76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46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12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2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3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5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04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5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7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1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0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25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hyperlink" Target="https://lululataupe.com/4-6-ans/logique-et-reflexion/746reperage-sur-quadrill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4E0904-5ABD-4DC7-8562-C38580C95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254B81-5393-4F78-9C96-B15C41C83B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E1CB9E1-46F6-4371-8EFE-1865D37B1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0890" y="330100"/>
            <a:ext cx="9876691" cy="1128724"/>
          </a:xfrm>
        </p:spPr>
        <p:txBody>
          <a:bodyPr anchor="b">
            <a:normAutofit/>
          </a:bodyPr>
          <a:lstStyle/>
          <a:p>
            <a:r>
              <a:rPr lang="fr-FR" sz="4400" dirty="0"/>
              <a:t>Explorer le monde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8276332-90DD-4135-834B-973A81FD7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2558" y="3615398"/>
            <a:ext cx="6175717" cy="1955408"/>
          </a:xfrm>
        </p:spPr>
        <p:txBody>
          <a:bodyPr>
            <a:normAutofit fontScale="92500" lnSpcReduction="10000"/>
          </a:bodyPr>
          <a:lstStyle/>
          <a:p>
            <a:r>
              <a:rPr lang="fr-FR" sz="2000" b="1" dirty="0"/>
              <a:t>Objectif:</a:t>
            </a:r>
            <a:r>
              <a:rPr lang="fr-FR" sz="2000" dirty="0"/>
              <a:t> </a:t>
            </a:r>
          </a:p>
          <a:p>
            <a:r>
              <a:rPr lang="fr-FR" sz="2000" dirty="0"/>
              <a:t>Se repérer dans l’espace</a:t>
            </a:r>
          </a:p>
          <a:p>
            <a:endParaRPr lang="fr-FR" sz="2000" dirty="0"/>
          </a:p>
          <a:p>
            <a:r>
              <a:rPr lang="fr-FR" sz="2000" b="1" dirty="0"/>
              <a:t>Compétence:</a:t>
            </a:r>
          </a:p>
          <a:p>
            <a:r>
              <a:rPr lang="fr-FR" sz="2000" dirty="0"/>
              <a:t>Repérer des cases dans un quadrillage</a:t>
            </a:r>
          </a:p>
        </p:txBody>
      </p:sp>
      <p:pic>
        <p:nvPicPr>
          <p:cNvPr id="6" name="Image 5" descr="Une image contenant écran, bâtiment, horloge&#10;&#10;Description générée automatiquement">
            <a:extLst>
              <a:ext uri="{FF2B5EF4-FFF2-40B4-BE49-F238E27FC236}">
                <a16:creationId xmlns:a16="http://schemas.microsoft.com/office/drawing/2014/main" id="{F2E13A89-7192-41F7-8486-782F4A548F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3742">
            <a:off x="1294740" y="2693523"/>
            <a:ext cx="2371725" cy="2343150"/>
          </a:xfrm>
          <a:prstGeom prst="rect">
            <a:avLst/>
          </a:prstGeo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E1CFA848-7588-44F0-9834-97D61A04E2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78797" y="8459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4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D71B294-CCB9-4EB8-A5EF-3B1C4D03B5C9}"/>
              </a:ext>
            </a:extLst>
          </p:cNvPr>
          <p:cNvSpPr/>
          <p:nvPr/>
        </p:nvSpPr>
        <p:spPr>
          <a:xfrm>
            <a:off x="5014054" y="5297012"/>
            <a:ext cx="422027" cy="3905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17CF939-7186-4545-A1B7-BB52EE2F2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74" y="-66606"/>
            <a:ext cx="10515600" cy="1325563"/>
          </a:xfrm>
        </p:spPr>
        <p:txBody>
          <a:bodyPr/>
          <a:lstStyle/>
          <a:p>
            <a:r>
              <a:rPr lang="fr-FR" dirty="0"/>
              <a:t>Comment ça fonctionne?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7E8E60-23EB-4349-81CE-5A9941A5A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852" y="1166192"/>
            <a:ext cx="10515600" cy="50888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000" dirty="0"/>
              <a:t>C’est un tableau à ‘double porte’. </a:t>
            </a:r>
          </a:p>
          <a:p>
            <a:pPr marL="0" indent="0">
              <a:buNone/>
            </a:pPr>
            <a:r>
              <a:rPr lang="fr-FR" sz="2000" dirty="0"/>
              <a:t>Il faut repérer la </a:t>
            </a:r>
            <a:r>
              <a:rPr lang="fr-FR" sz="2000" b="1" dirty="0">
                <a:highlight>
                  <a:srgbClr val="FFFF00"/>
                </a:highlight>
              </a:rPr>
              <a:t>colonne</a:t>
            </a:r>
            <a:r>
              <a:rPr lang="fr-FR" sz="2000" dirty="0"/>
              <a:t>: c’est la porte des lettres.</a:t>
            </a:r>
          </a:p>
          <a:p>
            <a:pPr marL="0" indent="0">
              <a:buNone/>
            </a:pPr>
            <a:r>
              <a:rPr lang="fr-FR" sz="2000" dirty="0"/>
              <a:t>Il faut repérer la </a:t>
            </a:r>
            <a:r>
              <a:rPr lang="fr-FR" sz="2000" b="1" dirty="0">
                <a:highlight>
                  <a:srgbClr val="00FFFF"/>
                </a:highlight>
              </a:rPr>
              <a:t>ligne</a:t>
            </a:r>
            <a:r>
              <a:rPr lang="fr-FR" sz="2000" dirty="0"/>
              <a:t>: c’est la porte des chiffres.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Ensuite, on repère les emplacements     ( là où les chemins</a:t>
            </a:r>
          </a:p>
          <a:p>
            <a:pPr marL="0" indent="0">
              <a:buNone/>
            </a:pPr>
            <a:r>
              <a:rPr lang="fr-FR" sz="2000" dirty="0"/>
              <a:t> des deux portes se croisent dans les cases ),grâce </a:t>
            </a:r>
          </a:p>
          <a:p>
            <a:pPr marL="0" indent="0">
              <a:buNone/>
            </a:pPr>
            <a:r>
              <a:rPr lang="fr-FR" sz="2000" dirty="0"/>
              <a:t>à des </a:t>
            </a:r>
            <a:r>
              <a:rPr lang="fr-FR" sz="2000" b="1" dirty="0"/>
              <a:t>codes</a:t>
            </a:r>
            <a:r>
              <a:rPr lang="fr-FR" sz="2000" dirty="0"/>
              <a:t>:</a:t>
            </a:r>
          </a:p>
          <a:p>
            <a:pPr marL="0" indent="0">
              <a:buNone/>
            </a:pPr>
            <a:r>
              <a:rPr lang="fr-FR" sz="2000" dirty="0"/>
              <a:t> </a:t>
            </a:r>
          </a:p>
          <a:p>
            <a:pPr marL="0" indent="0">
              <a:buNone/>
            </a:pPr>
            <a:r>
              <a:rPr lang="fr-FR" sz="3200" b="1" dirty="0">
                <a:solidFill>
                  <a:srgbClr val="FF0000"/>
                </a:solidFill>
              </a:rPr>
              <a:t>C  3 </a:t>
            </a:r>
          </a:p>
          <a:p>
            <a:pPr marL="0" indent="0">
              <a:buNone/>
            </a:pPr>
            <a:r>
              <a:rPr lang="fr-FR" sz="32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fr-FR" sz="3200" b="1" dirty="0">
                <a:solidFill>
                  <a:srgbClr val="7030A0"/>
                </a:solidFill>
              </a:rPr>
              <a:t>A  4  </a:t>
            </a:r>
          </a:p>
          <a:p>
            <a:pPr marL="0" indent="0">
              <a:buNone/>
            </a:pPr>
            <a:endParaRPr lang="fr-FR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B71D7C5B-374C-4D47-85F2-8150EAA44C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360263"/>
              </p:ext>
            </p:extLst>
          </p:nvPr>
        </p:nvGraphicFramePr>
        <p:xfrm>
          <a:off x="7361685" y="602974"/>
          <a:ext cx="3843130" cy="3909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626">
                  <a:extLst>
                    <a:ext uri="{9D8B030D-6E8A-4147-A177-3AD203B41FA5}">
                      <a16:colId xmlns:a16="http://schemas.microsoft.com/office/drawing/2014/main" val="3311417576"/>
                    </a:ext>
                  </a:extLst>
                </a:gridCol>
                <a:gridCol w="768626">
                  <a:extLst>
                    <a:ext uri="{9D8B030D-6E8A-4147-A177-3AD203B41FA5}">
                      <a16:colId xmlns:a16="http://schemas.microsoft.com/office/drawing/2014/main" val="395165644"/>
                    </a:ext>
                  </a:extLst>
                </a:gridCol>
                <a:gridCol w="768626">
                  <a:extLst>
                    <a:ext uri="{9D8B030D-6E8A-4147-A177-3AD203B41FA5}">
                      <a16:colId xmlns:a16="http://schemas.microsoft.com/office/drawing/2014/main" val="1136757432"/>
                    </a:ext>
                  </a:extLst>
                </a:gridCol>
                <a:gridCol w="768626">
                  <a:extLst>
                    <a:ext uri="{9D8B030D-6E8A-4147-A177-3AD203B41FA5}">
                      <a16:colId xmlns:a16="http://schemas.microsoft.com/office/drawing/2014/main" val="1632435309"/>
                    </a:ext>
                  </a:extLst>
                </a:gridCol>
                <a:gridCol w="768626">
                  <a:extLst>
                    <a:ext uri="{9D8B030D-6E8A-4147-A177-3AD203B41FA5}">
                      <a16:colId xmlns:a16="http://schemas.microsoft.com/office/drawing/2014/main" val="937293974"/>
                    </a:ext>
                  </a:extLst>
                </a:gridCol>
              </a:tblGrid>
              <a:tr h="781878">
                <a:tc>
                  <a:txBody>
                    <a:bodyPr/>
                    <a:lstStyle/>
                    <a:p>
                      <a:endParaRPr lang="fr-FR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101752"/>
                  </a:ext>
                </a:extLst>
              </a:tr>
              <a:tr h="781878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highlight>
                            <a:srgbClr val="00FFFF"/>
                          </a:highlight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065293"/>
                  </a:ext>
                </a:extLst>
              </a:tr>
              <a:tr h="781878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highlight>
                            <a:srgbClr val="00FFFF"/>
                          </a:highlight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819467"/>
                  </a:ext>
                </a:extLst>
              </a:tr>
              <a:tr h="781878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highlight>
                            <a:srgbClr val="00FFFF"/>
                          </a:highlight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430128"/>
                  </a:ext>
                </a:extLst>
              </a:tr>
              <a:tr h="781878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highlight>
                            <a:srgbClr val="00FFFF"/>
                          </a:highlight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93765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E8A752F-89AD-4246-9743-04E4A5A4891D}"/>
              </a:ext>
            </a:extLst>
          </p:cNvPr>
          <p:cNvSpPr/>
          <p:nvPr/>
        </p:nvSpPr>
        <p:spPr>
          <a:xfrm>
            <a:off x="4717675" y="3127014"/>
            <a:ext cx="225282" cy="2426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F1B04E26-A186-4F7B-B727-8812FBB8097C}"/>
              </a:ext>
            </a:extLst>
          </p:cNvPr>
          <p:cNvCxnSpPr>
            <a:cxnSpLocks/>
          </p:cNvCxnSpPr>
          <p:nvPr/>
        </p:nvCxnSpPr>
        <p:spPr>
          <a:xfrm>
            <a:off x="5225067" y="4490512"/>
            <a:ext cx="0" cy="200352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C1B090F1-6FBC-49F2-923F-8B6CB47091C9}"/>
              </a:ext>
            </a:extLst>
          </p:cNvPr>
          <p:cNvCxnSpPr>
            <a:cxnSpLocks/>
          </p:cNvCxnSpPr>
          <p:nvPr/>
        </p:nvCxnSpPr>
        <p:spPr>
          <a:xfrm>
            <a:off x="4065148" y="5492276"/>
            <a:ext cx="274186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1EDDA337-F693-4448-AC96-8DF756FAC2BE}"/>
              </a:ext>
            </a:extLst>
          </p:cNvPr>
          <p:cNvSpPr/>
          <p:nvPr/>
        </p:nvSpPr>
        <p:spPr>
          <a:xfrm>
            <a:off x="1526752" y="4691882"/>
            <a:ext cx="422030" cy="3905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97946E7-3C95-4940-8780-5C9698395DAB}"/>
              </a:ext>
            </a:extLst>
          </p:cNvPr>
          <p:cNvSpPr/>
          <p:nvPr/>
        </p:nvSpPr>
        <p:spPr>
          <a:xfrm>
            <a:off x="9802838" y="3166148"/>
            <a:ext cx="422030" cy="3905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riangle isocèle 11">
            <a:extLst>
              <a:ext uri="{FF2B5EF4-FFF2-40B4-BE49-F238E27FC236}">
                <a16:creationId xmlns:a16="http://schemas.microsoft.com/office/drawing/2014/main" id="{07E384A5-7F59-40E5-A6A3-933DD26A248C}"/>
              </a:ext>
            </a:extLst>
          </p:cNvPr>
          <p:cNvSpPr/>
          <p:nvPr/>
        </p:nvSpPr>
        <p:spPr>
          <a:xfrm>
            <a:off x="1526752" y="5691808"/>
            <a:ext cx="422030" cy="39053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riangle isocèle 12">
            <a:extLst>
              <a:ext uri="{FF2B5EF4-FFF2-40B4-BE49-F238E27FC236}">
                <a16:creationId xmlns:a16="http://schemas.microsoft.com/office/drawing/2014/main" id="{85C5E3E1-8194-40B4-AAE3-0E45F4B69C01}"/>
              </a:ext>
            </a:extLst>
          </p:cNvPr>
          <p:cNvSpPr/>
          <p:nvPr/>
        </p:nvSpPr>
        <p:spPr>
          <a:xfrm>
            <a:off x="8305035" y="3916122"/>
            <a:ext cx="422030" cy="39053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05662097-960D-4A3E-880D-3BAD54092427}"/>
              </a:ext>
            </a:extLst>
          </p:cNvPr>
          <p:cNvCxnSpPr>
            <a:cxnSpLocks/>
          </p:cNvCxnSpPr>
          <p:nvPr/>
        </p:nvCxnSpPr>
        <p:spPr>
          <a:xfrm>
            <a:off x="10013853" y="-1291465"/>
            <a:ext cx="0" cy="441847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625326D6-F3BB-4A8B-8CBA-0C4577CE0C1F}"/>
              </a:ext>
            </a:extLst>
          </p:cNvPr>
          <p:cNvCxnSpPr>
            <a:cxnSpLocks/>
          </p:cNvCxnSpPr>
          <p:nvPr/>
        </p:nvCxnSpPr>
        <p:spPr>
          <a:xfrm>
            <a:off x="4094061" y="3429000"/>
            <a:ext cx="459177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494076FC-A584-4CBF-AA64-83DEA1BC75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756123"/>
            <a:ext cx="609600" cy="609600"/>
          </a:xfrm>
          <a:prstGeom prst="rect">
            <a:avLst/>
          </a:prstGeom>
        </p:spPr>
      </p:pic>
      <p:pic>
        <p:nvPicPr>
          <p:cNvPr id="20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D6D2CF56-4FD4-48E1-854D-3C0EF848132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55548" y="51874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3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7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979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4.16667E-6 0.2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 L 0.25 0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979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13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14CD2F-523D-454A-9571-947818166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69" y="252583"/>
            <a:ext cx="4464149" cy="661817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Essaie de repérer les cases…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270365DD-8A14-447A-8625-7631B3DA2B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476252"/>
              </p:ext>
            </p:extLst>
          </p:nvPr>
        </p:nvGraphicFramePr>
        <p:xfrm>
          <a:off x="5078437" y="478302"/>
          <a:ext cx="6105380" cy="5953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250">
                  <a:extLst>
                    <a:ext uri="{9D8B030D-6E8A-4147-A177-3AD203B41FA5}">
                      <a16:colId xmlns:a16="http://schemas.microsoft.com/office/drawing/2014/main" val="727306645"/>
                    </a:ext>
                  </a:extLst>
                </a:gridCol>
                <a:gridCol w="1049826">
                  <a:extLst>
                    <a:ext uri="{9D8B030D-6E8A-4147-A177-3AD203B41FA5}">
                      <a16:colId xmlns:a16="http://schemas.microsoft.com/office/drawing/2014/main" val="2409160464"/>
                    </a:ext>
                  </a:extLst>
                </a:gridCol>
                <a:gridCol w="1049826">
                  <a:extLst>
                    <a:ext uri="{9D8B030D-6E8A-4147-A177-3AD203B41FA5}">
                      <a16:colId xmlns:a16="http://schemas.microsoft.com/office/drawing/2014/main" val="3542910280"/>
                    </a:ext>
                  </a:extLst>
                </a:gridCol>
                <a:gridCol w="1049826">
                  <a:extLst>
                    <a:ext uri="{9D8B030D-6E8A-4147-A177-3AD203B41FA5}">
                      <a16:colId xmlns:a16="http://schemas.microsoft.com/office/drawing/2014/main" val="3484092404"/>
                    </a:ext>
                  </a:extLst>
                </a:gridCol>
                <a:gridCol w="1049826">
                  <a:extLst>
                    <a:ext uri="{9D8B030D-6E8A-4147-A177-3AD203B41FA5}">
                      <a16:colId xmlns:a16="http://schemas.microsoft.com/office/drawing/2014/main" val="3946475240"/>
                    </a:ext>
                  </a:extLst>
                </a:gridCol>
                <a:gridCol w="1049826">
                  <a:extLst>
                    <a:ext uri="{9D8B030D-6E8A-4147-A177-3AD203B41FA5}">
                      <a16:colId xmlns:a16="http://schemas.microsoft.com/office/drawing/2014/main" val="1841346362"/>
                    </a:ext>
                  </a:extLst>
                </a:gridCol>
              </a:tblGrid>
              <a:tr h="992291">
                <a:tc>
                  <a:txBody>
                    <a:bodyPr/>
                    <a:lstStyle/>
                    <a:p>
                      <a:endParaRPr lang="fr-FR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865899"/>
                  </a:ext>
                </a:extLst>
              </a:tr>
              <a:tr h="992291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highlight>
                            <a:srgbClr val="00FFFF"/>
                          </a:highlight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797124"/>
                  </a:ext>
                </a:extLst>
              </a:tr>
              <a:tr h="992291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highlight>
                            <a:srgbClr val="00FFFF"/>
                          </a:highlight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099942"/>
                  </a:ext>
                </a:extLst>
              </a:tr>
              <a:tr h="992291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highlight>
                            <a:srgbClr val="00FFFF"/>
                          </a:highlight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35619"/>
                  </a:ext>
                </a:extLst>
              </a:tr>
              <a:tr h="992291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highlight>
                            <a:srgbClr val="00FFFF"/>
                          </a:highlight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189323"/>
                  </a:ext>
                </a:extLst>
              </a:tr>
              <a:tr h="992291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highlight>
                            <a:srgbClr val="00FFFF"/>
                          </a:highlight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66483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EB6C4F41-293B-43FA-B068-662AC1D14595}"/>
              </a:ext>
            </a:extLst>
          </p:cNvPr>
          <p:cNvSpPr txBox="1"/>
          <p:nvPr/>
        </p:nvSpPr>
        <p:spPr>
          <a:xfrm>
            <a:off x="0" y="1322363"/>
            <a:ext cx="42672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 </a:t>
            </a:r>
            <a:r>
              <a:rPr lang="fr-FR" sz="3200" b="1" dirty="0">
                <a:solidFill>
                  <a:srgbClr val="FF0000"/>
                </a:solidFill>
              </a:rPr>
              <a:t>A 1  </a:t>
            </a:r>
          </a:p>
          <a:p>
            <a:endParaRPr lang="fr-FR" sz="3200" b="1" dirty="0"/>
          </a:p>
          <a:p>
            <a:endParaRPr lang="fr-FR" sz="3200" b="1" dirty="0"/>
          </a:p>
          <a:p>
            <a:r>
              <a:rPr lang="fr-FR" sz="3200" b="1" dirty="0"/>
              <a:t> </a:t>
            </a:r>
            <a:r>
              <a:rPr lang="fr-FR" sz="3200" b="1" dirty="0">
                <a:solidFill>
                  <a:srgbClr val="FFC000"/>
                </a:solidFill>
              </a:rPr>
              <a:t>B 3</a:t>
            </a:r>
            <a:r>
              <a:rPr lang="fr-FR" sz="3200" b="1" dirty="0"/>
              <a:t> </a:t>
            </a:r>
          </a:p>
          <a:p>
            <a:endParaRPr lang="fr-FR" sz="3200" b="1" dirty="0"/>
          </a:p>
          <a:p>
            <a:endParaRPr lang="fr-FR" sz="3200" b="1" dirty="0"/>
          </a:p>
          <a:p>
            <a:r>
              <a:rPr lang="fr-FR" sz="3200" b="1" dirty="0"/>
              <a:t> </a:t>
            </a:r>
            <a:r>
              <a:rPr lang="fr-FR" sz="3200" b="1" dirty="0">
                <a:solidFill>
                  <a:schemeClr val="accent4">
                    <a:lumMod val="75000"/>
                  </a:schemeClr>
                </a:solidFill>
              </a:rPr>
              <a:t>D 5</a:t>
            </a:r>
            <a:r>
              <a:rPr lang="fr-FR" sz="3200" b="1" dirty="0"/>
              <a:t>  </a:t>
            </a:r>
          </a:p>
          <a:p>
            <a:endParaRPr lang="fr-FR" sz="3200" b="1" dirty="0"/>
          </a:p>
          <a:p>
            <a:endParaRPr lang="fr-FR" sz="3200" b="1" dirty="0"/>
          </a:p>
          <a:p>
            <a:r>
              <a:rPr lang="fr-FR" sz="3200" b="1" dirty="0"/>
              <a:t> </a:t>
            </a:r>
            <a:r>
              <a:rPr lang="fr-FR" sz="3200" b="1" dirty="0">
                <a:solidFill>
                  <a:srgbClr val="7030A0"/>
                </a:solidFill>
              </a:rPr>
              <a:t>E 2</a:t>
            </a:r>
            <a:r>
              <a:rPr lang="fr-FR" sz="3200" b="1" dirty="0"/>
              <a:t>  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EA84692-881E-450E-B631-0D01FEA10E78}"/>
              </a:ext>
            </a:extLst>
          </p:cNvPr>
          <p:cNvSpPr/>
          <p:nvPr/>
        </p:nvSpPr>
        <p:spPr>
          <a:xfrm>
            <a:off x="1456005" y="1441938"/>
            <a:ext cx="351693" cy="3516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F3C7B8-16D6-42DB-971E-76B630696884}"/>
              </a:ext>
            </a:extLst>
          </p:cNvPr>
          <p:cNvSpPr/>
          <p:nvPr/>
        </p:nvSpPr>
        <p:spPr>
          <a:xfrm>
            <a:off x="1456005" y="2841674"/>
            <a:ext cx="351693" cy="35169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>
            <a:extLst>
              <a:ext uri="{FF2B5EF4-FFF2-40B4-BE49-F238E27FC236}">
                <a16:creationId xmlns:a16="http://schemas.microsoft.com/office/drawing/2014/main" id="{DF80141F-ACA0-4E19-819B-4D536ADE8AFC}"/>
              </a:ext>
            </a:extLst>
          </p:cNvPr>
          <p:cNvSpPr/>
          <p:nvPr/>
        </p:nvSpPr>
        <p:spPr>
          <a:xfrm>
            <a:off x="1484139" y="4292271"/>
            <a:ext cx="351693" cy="351693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Croix 8">
            <a:extLst>
              <a:ext uri="{FF2B5EF4-FFF2-40B4-BE49-F238E27FC236}">
                <a16:creationId xmlns:a16="http://schemas.microsoft.com/office/drawing/2014/main" id="{E0633F51-D3C3-47E0-B834-0A1D32C6FE3F}"/>
              </a:ext>
            </a:extLst>
          </p:cNvPr>
          <p:cNvSpPr/>
          <p:nvPr/>
        </p:nvSpPr>
        <p:spPr>
          <a:xfrm>
            <a:off x="1456005" y="5811582"/>
            <a:ext cx="351693" cy="351693"/>
          </a:xfrm>
          <a:prstGeom prst="pl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25DBF55-FE4F-44A0-A5D2-D463731B6C6A}"/>
              </a:ext>
            </a:extLst>
          </p:cNvPr>
          <p:cNvSpPr/>
          <p:nvPr/>
        </p:nvSpPr>
        <p:spPr>
          <a:xfrm>
            <a:off x="6292947" y="1793631"/>
            <a:ext cx="351693" cy="3516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F2E267-8883-4B65-80F3-F9C3491F7731}"/>
              </a:ext>
            </a:extLst>
          </p:cNvPr>
          <p:cNvSpPr/>
          <p:nvPr/>
        </p:nvSpPr>
        <p:spPr>
          <a:xfrm>
            <a:off x="7376159" y="3830742"/>
            <a:ext cx="351693" cy="35169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riangle isocèle 11">
            <a:extLst>
              <a:ext uri="{FF2B5EF4-FFF2-40B4-BE49-F238E27FC236}">
                <a16:creationId xmlns:a16="http://schemas.microsoft.com/office/drawing/2014/main" id="{0BEDE83C-D522-4C8F-8CA7-5D928C5CCBD7}"/>
              </a:ext>
            </a:extLst>
          </p:cNvPr>
          <p:cNvSpPr/>
          <p:nvPr/>
        </p:nvSpPr>
        <p:spPr>
          <a:xfrm>
            <a:off x="9401905" y="5756937"/>
            <a:ext cx="351693" cy="351693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Croix 12">
            <a:extLst>
              <a:ext uri="{FF2B5EF4-FFF2-40B4-BE49-F238E27FC236}">
                <a16:creationId xmlns:a16="http://schemas.microsoft.com/office/drawing/2014/main" id="{D283FD4C-DFEE-42F9-93F7-A89C8E2F358B}"/>
              </a:ext>
            </a:extLst>
          </p:cNvPr>
          <p:cNvSpPr/>
          <p:nvPr/>
        </p:nvSpPr>
        <p:spPr>
          <a:xfrm>
            <a:off x="10384302" y="2674486"/>
            <a:ext cx="351693" cy="351693"/>
          </a:xfrm>
          <a:prstGeom prst="pl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</a:t>
            </a:r>
          </a:p>
        </p:txBody>
      </p:sp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B7E90841-1D05-43AA-9871-94F6FBC8A0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4532" y="7291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653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83200C-5746-417B-BE64-6339714D2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6895"/>
            <a:ext cx="10515600" cy="4672513"/>
          </a:xfrm>
        </p:spPr>
        <p:txBody>
          <a:bodyPr>
            <a:normAutofit/>
          </a:bodyPr>
          <a:lstStyle/>
          <a:p>
            <a:r>
              <a:rPr lang="fr-FR" dirty="0"/>
              <a:t>Maintenant à toi de jouer…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 </a:t>
            </a:r>
            <a:r>
              <a:rPr lang="fr-FR" dirty="0"/>
              <a:t> </a:t>
            </a:r>
          </a:p>
          <a:p>
            <a:r>
              <a:rPr lang="fr-FR" dirty="0"/>
              <a:t>Repérer des cases dans un quadrillage → jeu en ligne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u="sng" dirty="0">
                <a:hlinkClick r:id="rId4"/>
              </a:rPr>
              <a:t>https://lululataupe.com/4-6-ans/logique-et-reflexion/746reperage-sur-quadrillage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14B784D-CD25-4EC3-821D-507514B7CE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75620" y="8668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0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243841"/>
      </a:dk2>
      <a:lt2>
        <a:srgbClr val="E8E4E2"/>
      </a:lt2>
      <a:accent1>
        <a:srgbClr val="26ACE2"/>
      </a:accent1>
      <a:accent2>
        <a:srgbClr val="17B49F"/>
      </a:accent2>
      <a:accent3>
        <a:srgbClr val="24B968"/>
      </a:accent3>
      <a:accent4>
        <a:srgbClr val="18B91E"/>
      </a:accent4>
      <a:accent5>
        <a:srgbClr val="5BB624"/>
      </a:accent5>
      <a:accent6>
        <a:srgbClr val="8EAC16"/>
      </a:accent6>
      <a:hlink>
        <a:srgbClr val="459130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151</Words>
  <Application>Microsoft Office PowerPoint</Application>
  <PresentationFormat>Grand écran</PresentationFormat>
  <Paragraphs>57</Paragraphs>
  <Slides>4</Slides>
  <Notes>0</Notes>
  <HiddenSlides>0</HiddenSlides>
  <MMClips>5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Elephant</vt:lpstr>
      <vt:lpstr>BrushVTI</vt:lpstr>
      <vt:lpstr>Explorer le monde</vt:lpstr>
      <vt:lpstr>Comment ça fonctionne?</vt:lpstr>
      <vt:lpstr>Essaie de repérer les cases…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Explorer le monde</dc:title>
  <dc:creator>DaniellePro</dc:creator>
  <cp:lastModifiedBy>DaniellePro</cp:lastModifiedBy>
  <cp:revision>18</cp:revision>
  <dcterms:created xsi:type="dcterms:W3CDTF">2020-05-11T06:56:15Z</dcterms:created>
  <dcterms:modified xsi:type="dcterms:W3CDTF">2020-05-11T14:02:15Z</dcterms:modified>
</cp:coreProperties>
</file>