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Pro" initials="D" lastIdx="1" clrIdx="0">
    <p:extLst>
      <p:ext uri="{19B8F6BF-5375-455C-9EA6-DF929625EA0E}">
        <p15:presenceInfo xmlns:p15="http://schemas.microsoft.com/office/powerpoint/2012/main" userId="DanielleP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5000" autoAdjust="0"/>
  </p:normalViewPr>
  <p:slideViewPr>
    <p:cSldViewPr>
      <p:cViewPr varScale="1">
        <p:scale>
          <a:sx n="72" d="100"/>
          <a:sy n="72" d="100"/>
        </p:scale>
        <p:origin x="672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1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ACEC99-872E-4BE6-87CE-5462E299CF63}" type="datetime1">
              <a:rPr lang="fr-FR" smtClean="0"/>
              <a:t>05/05/2020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8AAD21-5A52-4ED4-B699-8F94AA279DBC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fr-FR" noProof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45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78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96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87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69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04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 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 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Rectangle 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F4F58A-EEE9-490A-A0D2-E6D20715821E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 useBgFill="1">
        <p:nvSpPr>
          <p:cNvPr id="20" name="Forme libre 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ED1BF7-2879-4D42-A9D7-AA7DD9EFFB4D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Forme libre 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2674B-BE72-4FCB-BB26-86059B0ED55D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9CC9A-12B0-4652-A55A-01DC1615F66E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 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 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title" hasCustomPrompt="1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CFEBE6-3E95-4078-BB09-947CEA3E590B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  <p:sp>
        <p:nvSpPr>
          <p:cNvPr id="16" name="Forme libre 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B31F24-6332-48C4-AF3D-057A655FB010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D9DA5-8ED4-4B5C-9AA2-D42ADC686E92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F8B58A-C8FE-443B-9417-1EB3638CD01B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 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 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953EED-4C2C-415C-9626-9239AC934FE9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821360-DC68-4E86-AA90-3ADADC77DD1C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 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E47DA5-846A-415F-946E-CF4DCD5A02CB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fr-FR" noProof="0"/>
              <a:t>‹N°›</a:t>
            </a:fld>
            <a:endParaRPr lang="fr-FR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Cliquez pour modifier le style du titre du masque</a:t>
            </a:r>
          </a:p>
        </p:txBody>
      </p:sp>
      <p:pic>
        <p:nvPicPr>
          <p:cNvPr id="13" name="Image 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 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Modifier les styles du texte du masque</a:t>
            </a:r>
            <a:endParaRPr lang="fr-FR" noProof="0" dirty="0"/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CB2F408-2159-467B-8D02-187BA7FD5CF2}" type="datetime1">
              <a:rPr lang="fr-FR" noProof="0" smtClean="0"/>
              <a:t>05/05/2020</a:t>
            </a:fld>
            <a:endParaRPr lang="fr-FR" noProof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38" name="Forme libre 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openxmlformats.org/officeDocument/2006/relationships/hyperlink" Target="https://commons.wikimedia.org/wiki/File:Figure_rythmique_croche_hampe_haut.svg" TargetMode="External"/><Relationship Id="rId18" Type="http://schemas.openxmlformats.org/officeDocument/2006/relationships/image" Target="../media/image26.jpeg"/><Relationship Id="rId3" Type="http://schemas.microsoft.com/office/2007/relationships/media" Target="../media/media36.m4a"/><Relationship Id="rId7" Type="http://schemas.microsoft.com/office/2007/relationships/media" Target="../media/media38.m4a"/><Relationship Id="rId12" Type="http://schemas.openxmlformats.org/officeDocument/2006/relationships/image" Target="../media/image57.png"/><Relationship Id="rId17" Type="http://schemas.openxmlformats.org/officeDocument/2006/relationships/image" Target="../media/image41.jpeg"/><Relationship Id="rId2" Type="http://schemas.openxmlformats.org/officeDocument/2006/relationships/audio" Target="../media/media35.m4a"/><Relationship Id="rId16" Type="http://schemas.openxmlformats.org/officeDocument/2006/relationships/image" Target="../media/image39.png"/><Relationship Id="rId20" Type="http://schemas.openxmlformats.org/officeDocument/2006/relationships/image" Target="../media/image15.png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openxmlformats.org/officeDocument/2006/relationships/slideLayout" Target="../slideLayouts/slideLayout7.xml"/><Relationship Id="rId5" Type="http://schemas.microsoft.com/office/2007/relationships/media" Target="../media/media37.m4a"/><Relationship Id="rId15" Type="http://schemas.openxmlformats.org/officeDocument/2006/relationships/image" Target="../media/image35.jpeg"/><Relationship Id="rId10" Type="http://schemas.openxmlformats.org/officeDocument/2006/relationships/audio" Target="../media/media39.m4a"/><Relationship Id="rId19" Type="http://schemas.openxmlformats.org/officeDocument/2006/relationships/image" Target="../media/image58.jpeg"/><Relationship Id="rId4" Type="http://schemas.openxmlformats.org/officeDocument/2006/relationships/audio" Target="../media/media36.m4a"/><Relationship Id="rId9" Type="http://schemas.microsoft.com/office/2007/relationships/media" Target="../media/media39.m4a"/><Relationship Id="rId1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5.png"/><Relationship Id="rId3" Type="http://schemas.microsoft.com/office/2007/relationships/media" Target="../media/media3.m4a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png"/><Relationship Id="rId4" Type="http://schemas.openxmlformats.org/officeDocument/2006/relationships/audio" Target="../media/media3.m4a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5.png"/><Relationship Id="rId3" Type="http://schemas.microsoft.com/office/2007/relationships/media" Target="../media/media5.m4a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jpeg"/><Relationship Id="rId4" Type="http://schemas.openxmlformats.org/officeDocument/2006/relationships/audio" Target="../media/media5.m4a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microsoft.com/office/2007/relationships/media" Target="../media/media7.m4a"/><Relationship Id="rId7" Type="http://schemas.openxmlformats.org/officeDocument/2006/relationships/image" Target="../media/image28.jpeg"/><Relationship Id="rId12" Type="http://schemas.openxmlformats.org/officeDocument/2006/relationships/image" Target="../media/image1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1.jpeg"/><Relationship Id="rId4" Type="http://schemas.openxmlformats.org/officeDocument/2006/relationships/audio" Target="../media/media7.m4a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5.png"/><Relationship Id="rId3" Type="http://schemas.microsoft.com/office/2007/relationships/media" Target="../media/media9.m4a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6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5.jpeg"/><Relationship Id="rId4" Type="http://schemas.openxmlformats.org/officeDocument/2006/relationships/audio" Target="../media/media9.m4a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5.png"/><Relationship Id="rId3" Type="http://schemas.microsoft.com/office/2007/relationships/media" Target="../media/media11.m4a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2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1.jpeg"/><Relationship Id="rId4" Type="http://schemas.openxmlformats.org/officeDocument/2006/relationships/audio" Target="../media/media11.m4a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microsoft.com/office/2007/relationships/media" Target="../media/media18.m4a"/><Relationship Id="rId18" Type="http://schemas.openxmlformats.org/officeDocument/2006/relationships/audio" Target="../media/media20.m4a"/><Relationship Id="rId26" Type="http://schemas.openxmlformats.org/officeDocument/2006/relationships/image" Target="../media/image44.png"/><Relationship Id="rId3" Type="http://schemas.microsoft.com/office/2007/relationships/media" Target="../media/media13.m4a"/><Relationship Id="rId21" Type="http://schemas.openxmlformats.org/officeDocument/2006/relationships/slideLayout" Target="../slideLayouts/slideLayout7.xml"/><Relationship Id="rId7" Type="http://schemas.microsoft.com/office/2007/relationships/media" Target="../media/media15.m4a"/><Relationship Id="rId12" Type="http://schemas.openxmlformats.org/officeDocument/2006/relationships/audio" Target="../media/media17.m4a"/><Relationship Id="rId17" Type="http://schemas.microsoft.com/office/2007/relationships/media" Target="../media/media20.m4a"/><Relationship Id="rId25" Type="http://schemas.openxmlformats.org/officeDocument/2006/relationships/image" Target="../media/image14.jpeg"/><Relationship Id="rId2" Type="http://schemas.openxmlformats.org/officeDocument/2006/relationships/audio" Target="../media/media12.m4a"/><Relationship Id="rId16" Type="http://schemas.openxmlformats.org/officeDocument/2006/relationships/audio" Target="../media/media19.m4a"/><Relationship Id="rId20" Type="http://schemas.openxmlformats.org/officeDocument/2006/relationships/audio" Target="../media/media21.m4a"/><Relationship Id="rId29" Type="http://schemas.openxmlformats.org/officeDocument/2006/relationships/image" Target="../media/image47.png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microsoft.com/office/2007/relationships/media" Target="../media/media17.m4a"/><Relationship Id="rId24" Type="http://schemas.openxmlformats.org/officeDocument/2006/relationships/image" Target="../media/image10.jpeg"/><Relationship Id="rId32" Type="http://schemas.openxmlformats.org/officeDocument/2006/relationships/image" Target="../media/image15.png"/><Relationship Id="rId5" Type="http://schemas.microsoft.com/office/2007/relationships/media" Target="../media/media14.m4a"/><Relationship Id="rId15" Type="http://schemas.microsoft.com/office/2007/relationships/media" Target="../media/media19.m4a"/><Relationship Id="rId23" Type="http://schemas.openxmlformats.org/officeDocument/2006/relationships/image" Target="../media/image8.jpeg"/><Relationship Id="rId28" Type="http://schemas.openxmlformats.org/officeDocument/2006/relationships/image" Target="../media/image46.jpeg"/><Relationship Id="rId10" Type="http://schemas.openxmlformats.org/officeDocument/2006/relationships/audio" Target="../media/media16.m4a"/><Relationship Id="rId19" Type="http://schemas.microsoft.com/office/2007/relationships/media" Target="../media/media21.m4a"/><Relationship Id="rId31" Type="http://schemas.openxmlformats.org/officeDocument/2006/relationships/image" Target="../media/image6.png"/><Relationship Id="rId4" Type="http://schemas.openxmlformats.org/officeDocument/2006/relationships/audio" Target="../media/media13.m4a"/><Relationship Id="rId9" Type="http://schemas.microsoft.com/office/2007/relationships/media" Target="../media/media16.m4a"/><Relationship Id="rId14" Type="http://schemas.openxmlformats.org/officeDocument/2006/relationships/audio" Target="../media/media18.m4a"/><Relationship Id="rId22" Type="http://schemas.openxmlformats.org/officeDocument/2006/relationships/image" Target="../media/image7.jpeg"/><Relationship Id="rId27" Type="http://schemas.openxmlformats.org/officeDocument/2006/relationships/image" Target="../media/image45.jpeg"/><Relationship Id="rId30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microsoft.com/office/2007/relationships/media" Target="../media/media28.m4a"/><Relationship Id="rId18" Type="http://schemas.openxmlformats.org/officeDocument/2006/relationships/audio" Target="../media/media30.m4a"/><Relationship Id="rId26" Type="http://schemas.openxmlformats.org/officeDocument/2006/relationships/image" Target="../media/image52.jpeg"/><Relationship Id="rId3" Type="http://schemas.microsoft.com/office/2007/relationships/media" Target="../media/media23.m4a"/><Relationship Id="rId21" Type="http://schemas.openxmlformats.org/officeDocument/2006/relationships/slideLayout" Target="../slideLayouts/slideLayout7.xml"/><Relationship Id="rId7" Type="http://schemas.microsoft.com/office/2007/relationships/media" Target="../media/media25.m4a"/><Relationship Id="rId12" Type="http://schemas.openxmlformats.org/officeDocument/2006/relationships/audio" Target="../media/media27.m4a"/><Relationship Id="rId17" Type="http://schemas.microsoft.com/office/2007/relationships/media" Target="../media/media30.m4a"/><Relationship Id="rId25" Type="http://schemas.openxmlformats.org/officeDocument/2006/relationships/image" Target="../media/image51.jpeg"/><Relationship Id="rId2" Type="http://schemas.openxmlformats.org/officeDocument/2006/relationships/audio" Target="../media/media22.m4a"/><Relationship Id="rId16" Type="http://schemas.openxmlformats.org/officeDocument/2006/relationships/audio" Target="../media/media29.m4a"/><Relationship Id="rId20" Type="http://schemas.openxmlformats.org/officeDocument/2006/relationships/audio" Target="../media/media31.m4a"/><Relationship Id="rId29" Type="http://schemas.openxmlformats.org/officeDocument/2006/relationships/image" Target="../media/image54.jpeg"/><Relationship Id="rId1" Type="http://schemas.microsoft.com/office/2007/relationships/media" Target="../media/media22.m4a"/><Relationship Id="rId6" Type="http://schemas.openxmlformats.org/officeDocument/2006/relationships/audio" Target="../media/media24.m4a"/><Relationship Id="rId11" Type="http://schemas.microsoft.com/office/2007/relationships/media" Target="../media/media27.m4a"/><Relationship Id="rId24" Type="http://schemas.openxmlformats.org/officeDocument/2006/relationships/image" Target="../media/image50.jpeg"/><Relationship Id="rId32" Type="http://schemas.openxmlformats.org/officeDocument/2006/relationships/image" Target="../media/image15.png"/><Relationship Id="rId5" Type="http://schemas.microsoft.com/office/2007/relationships/media" Target="../media/media24.m4a"/><Relationship Id="rId15" Type="http://schemas.microsoft.com/office/2007/relationships/media" Target="../media/media29.m4a"/><Relationship Id="rId23" Type="http://schemas.openxmlformats.org/officeDocument/2006/relationships/image" Target="../media/image49.jpeg"/><Relationship Id="rId28" Type="http://schemas.openxmlformats.org/officeDocument/2006/relationships/image" Target="../media/image53.jpeg"/><Relationship Id="rId10" Type="http://schemas.openxmlformats.org/officeDocument/2006/relationships/audio" Target="../media/media26.m4a"/><Relationship Id="rId19" Type="http://schemas.microsoft.com/office/2007/relationships/media" Target="../media/media31.m4a"/><Relationship Id="rId31" Type="http://schemas.openxmlformats.org/officeDocument/2006/relationships/image" Target="../media/image56.jpeg"/><Relationship Id="rId4" Type="http://schemas.openxmlformats.org/officeDocument/2006/relationships/audio" Target="../media/media23.m4a"/><Relationship Id="rId9" Type="http://schemas.microsoft.com/office/2007/relationships/media" Target="../media/media26.m4a"/><Relationship Id="rId14" Type="http://schemas.openxmlformats.org/officeDocument/2006/relationships/audio" Target="../media/media28.m4a"/><Relationship Id="rId22" Type="http://schemas.openxmlformats.org/officeDocument/2006/relationships/image" Target="../media/image48.png"/><Relationship Id="rId27" Type="http://schemas.openxmlformats.org/officeDocument/2006/relationships/image" Target="../media/image12.jpeg"/><Relationship Id="rId30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57.png"/><Relationship Id="rId3" Type="http://schemas.microsoft.com/office/2007/relationships/media" Target="../media/media33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1.jpeg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audio" Target="../media/media34.m4a"/><Relationship Id="rId11" Type="http://schemas.openxmlformats.org/officeDocument/2006/relationships/image" Target="../media/image28.jpeg"/><Relationship Id="rId5" Type="http://schemas.microsoft.com/office/2007/relationships/media" Target="../media/media34.m4a"/><Relationship Id="rId15" Type="http://schemas.openxmlformats.org/officeDocument/2006/relationships/image" Target="../media/image15.png"/><Relationship Id="rId10" Type="http://schemas.openxmlformats.org/officeDocument/2006/relationships/image" Target="../media/image24.jpeg"/><Relationship Id="rId4" Type="http://schemas.openxmlformats.org/officeDocument/2006/relationships/audio" Target="../media/media33.m4a"/><Relationship Id="rId9" Type="http://schemas.openxmlformats.org/officeDocument/2006/relationships/image" Target="../media/image23.jpeg"/><Relationship Id="rId14" Type="http://schemas.openxmlformats.org/officeDocument/2006/relationships/hyperlink" Target="https://commons.wikimedia.org/wiki/File:Figure_rythmique_croche_hampe_haut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08312" y="404664"/>
            <a:ext cx="6372199" cy="854968"/>
          </a:xfrm>
        </p:spPr>
        <p:txBody>
          <a:bodyPr rtlCol="0"/>
          <a:lstStyle/>
          <a:p>
            <a:pPr rtl="0"/>
            <a:r>
              <a:rPr lang="fr-FR" dirty="0"/>
              <a:t>Explorer le monde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33818" y="1723478"/>
            <a:ext cx="7399522" cy="720080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fr-FR" sz="3600" dirty="0"/>
              <a:t>J’apprends les animaux, leurs familles, leurs cris…</a:t>
            </a:r>
          </a:p>
          <a:p>
            <a:pPr rtl="0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B41D83-A5F3-4F2A-9D61-12D391385C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42" y="409980"/>
            <a:ext cx="1863649" cy="46980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3307FD1-6015-418F-B389-ED2BE6468F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087" y="398507"/>
            <a:ext cx="1931730" cy="128911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E8CE93-5824-4F27-B6C0-BDAB4A6E4E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088" y="4965568"/>
            <a:ext cx="2131082" cy="14352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DB03EED-CB7A-45A6-BF36-30BAC7059F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9" r="5334"/>
          <a:stretch/>
        </p:blipFill>
        <p:spPr>
          <a:xfrm>
            <a:off x="1397494" y="2213740"/>
            <a:ext cx="1863649" cy="13058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17AB06-1873-48A2-A0C6-360174E6BD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08" t="12334" r="41049" b="13435"/>
          <a:stretch/>
        </p:blipFill>
        <p:spPr>
          <a:xfrm>
            <a:off x="10162982" y="2108689"/>
            <a:ext cx="1342188" cy="22545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C562CD4-6144-4069-8AB7-9AD95AAD79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180" y="2866673"/>
            <a:ext cx="1979907" cy="14849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4B9054-57B3-4E9A-93E9-3F7FE8F4C1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220" y="2384108"/>
            <a:ext cx="1863650" cy="18553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8E3793-5C41-4549-9121-010B820508C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05"/>
          <a:stretch/>
        </p:blipFill>
        <p:spPr>
          <a:xfrm>
            <a:off x="2570604" y="4292898"/>
            <a:ext cx="2191354" cy="16480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98F8710-5B36-4053-A54C-AA679997A3C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38" t="4434" r="10088" b="8154"/>
          <a:stretch/>
        </p:blipFill>
        <p:spPr>
          <a:xfrm>
            <a:off x="6354789" y="4728017"/>
            <a:ext cx="1979907" cy="15772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82BD70D-4153-4719-88BA-782C038E96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42" y="351275"/>
            <a:ext cx="1863649" cy="46980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3BE154C-31C8-444C-BB61-E9C2CAC116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9" r="5334"/>
          <a:stretch/>
        </p:blipFill>
        <p:spPr>
          <a:xfrm>
            <a:off x="1397494" y="2155035"/>
            <a:ext cx="1863649" cy="13058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AE756A-E26D-4810-A0BE-3C449AC1672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180" y="2807968"/>
            <a:ext cx="1979907" cy="148493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EDB1FA-B61D-48D2-AEF4-45927DBC25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220" y="2325403"/>
            <a:ext cx="1863650" cy="18553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FAFA7B4-B307-4BE5-B153-C1028C72664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05"/>
          <a:stretch/>
        </p:blipFill>
        <p:spPr>
          <a:xfrm>
            <a:off x="2570604" y="4234193"/>
            <a:ext cx="2191354" cy="1648069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7CFC107-1F64-4BC0-8B71-F753ED460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19427" y="527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0AFF74E-5725-488C-A53F-9F64BBBC254B}"/>
              </a:ext>
            </a:extLst>
          </p:cNvPr>
          <p:cNvSpPr txBox="1"/>
          <p:nvPr/>
        </p:nvSpPr>
        <p:spPr>
          <a:xfrm>
            <a:off x="3934172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cris                On dit que…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AEDAAC-D407-4817-A2AD-B533391706B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 rot="1508983">
            <a:off x="5518348" y="257517"/>
            <a:ext cx="421247" cy="5847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A8408A-BA1F-4605-BEFC-1421AA6FE16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39" r="7113" b="15532"/>
          <a:stretch/>
        </p:blipFill>
        <p:spPr>
          <a:xfrm>
            <a:off x="239499" y="2131939"/>
            <a:ext cx="1584176" cy="18400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9F8E072-9F7D-4469-ACBB-E64F373187D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6" y="4365104"/>
            <a:ext cx="1905000" cy="1905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75E891-075D-46BC-963A-8C9A1B9F519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6803" t="8000" r="14197" b="-5132"/>
          <a:stretch/>
        </p:blipFill>
        <p:spPr>
          <a:xfrm>
            <a:off x="3540319" y="1143617"/>
            <a:ext cx="1872208" cy="19766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2190F46-78FC-4CE2-B68E-74F07994ECD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75" y="2675114"/>
            <a:ext cx="2355152" cy="13247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E0F284C-07B8-433C-8C30-F44D9C1013D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785" y="5096905"/>
            <a:ext cx="2048399" cy="16387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C6A6A8-5943-40D4-BC20-03053651454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17" t="1898" r="13622" b="16504"/>
          <a:stretch/>
        </p:blipFill>
        <p:spPr>
          <a:xfrm rot="301724">
            <a:off x="4799228" y="2884575"/>
            <a:ext cx="1872208" cy="1946536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C2A2779-445B-47E5-A3BE-5D073D221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953226" y="2747147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55D74EA-57B9-4CE8-9658-2E6D5F3A93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574758" y="5012804"/>
            <a:ext cx="609600" cy="6096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23DD008-1470-48FF-9090-5EFC3D51E4B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73236" y="2325560"/>
            <a:ext cx="609600" cy="609600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587E0A3-B437-4034-8995-AFFB39E9E9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246540" y="5611465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4E7A76B-7884-48E2-A4E5-9D180AE035B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892951" y="2017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17AA698-94EB-4C36-8F86-8478BAA69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34731"/>
              </p:ext>
            </p:extLst>
          </p:nvPr>
        </p:nvGraphicFramePr>
        <p:xfrm>
          <a:off x="405780" y="332656"/>
          <a:ext cx="11449273" cy="62850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131260979"/>
                    </a:ext>
                  </a:extLst>
                </a:gridCol>
                <a:gridCol w="3569073">
                  <a:extLst>
                    <a:ext uri="{9D8B030D-6E8A-4147-A177-3AD203B41FA5}">
                      <a16:colId xmlns:a16="http://schemas.microsoft.com/office/drawing/2014/main" val="4111178217"/>
                    </a:ext>
                  </a:extLst>
                </a:gridCol>
                <a:gridCol w="3196875">
                  <a:extLst>
                    <a:ext uri="{9D8B030D-6E8A-4147-A177-3AD203B41FA5}">
                      <a16:colId xmlns:a16="http://schemas.microsoft.com/office/drawing/2014/main" val="1805148655"/>
                    </a:ext>
                  </a:extLst>
                </a:gridCol>
                <a:gridCol w="2379069">
                  <a:extLst>
                    <a:ext uri="{9D8B030D-6E8A-4147-A177-3AD203B41FA5}">
                      <a16:colId xmlns:a16="http://schemas.microsoft.com/office/drawing/2014/main" val="1797125895"/>
                    </a:ext>
                  </a:extLst>
                </a:gridCol>
              </a:tblGrid>
              <a:tr h="67932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Caractéristiques physiques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Son cri:</a:t>
                      </a:r>
                    </a:p>
                    <a:p>
                      <a:pPr algn="ctr"/>
                      <a:r>
                        <a:rPr lang="fr-FR" dirty="0"/>
                        <a:t>On dit qu’il…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36695"/>
                  </a:ext>
                </a:extLst>
              </a:tr>
              <a:tr h="2849067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Le lapin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  la </a:t>
                      </a:r>
                      <a:r>
                        <a:rPr lang="fr-FR" b="1" dirty="0"/>
                        <a:t>lapine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 le </a:t>
                      </a:r>
                      <a:r>
                        <a:rPr lang="fr-FR" b="1" dirty="0"/>
                        <a:t>lapereau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 4 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lapin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clapit.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9428"/>
                  </a:ext>
                </a:extLst>
              </a:tr>
              <a:tr h="2756681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Le cochon </a:t>
                      </a:r>
                      <a:r>
                        <a:rPr lang="fr-FR" sz="2000" dirty="0"/>
                        <a:t>ou </a:t>
                      </a:r>
                      <a:r>
                        <a:rPr lang="fr-FR" sz="2000" b="1" dirty="0"/>
                        <a:t>le verrat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  la </a:t>
                      </a:r>
                      <a:r>
                        <a:rPr lang="fr-FR" b="1" dirty="0"/>
                        <a:t>truie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 le </a:t>
                      </a:r>
                      <a:r>
                        <a:rPr lang="fr-FR" b="1" dirty="0"/>
                        <a:t>porcelet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 4 </a:t>
                      </a:r>
                    </a:p>
                    <a:p>
                      <a:r>
                        <a:rPr lang="fr-FR" dirty="0"/>
                        <a:t>sabots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poils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cochon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grogne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3749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D0E5DDA-EE6E-4768-A5AE-2BE76840F5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6" y="1772816"/>
            <a:ext cx="2095500" cy="1371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EB83DB-7582-476A-B75E-39C3F3B746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252" y="1092919"/>
            <a:ext cx="1215777" cy="12157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D1A229B-B469-4385-A78B-E0AAEC9A9D6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512" y="2639492"/>
            <a:ext cx="1513256" cy="100984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FCE56B-538E-4BD3-9C75-B997CE84D7F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2" t="20729" r="6721" b="17085"/>
          <a:stretch/>
        </p:blipFill>
        <p:spPr>
          <a:xfrm>
            <a:off x="549796" y="4768315"/>
            <a:ext cx="1943103" cy="1371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3BF947-8B62-485D-A4E8-1FA46FE84D8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333" y="4153465"/>
            <a:ext cx="1658105" cy="11054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48B2071-B7F4-437E-8331-97ADC87171C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618" y="5452450"/>
            <a:ext cx="1541537" cy="1038178"/>
          </a:xfrm>
          <a:prstGeom prst="rect">
            <a:avLst/>
          </a:prstGeom>
        </p:spPr>
      </p:pic>
      <p:pic>
        <p:nvPicPr>
          <p:cNvPr id="1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D483E3A-994E-4E63-B3CF-510068404E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2746" y="3299204"/>
            <a:ext cx="609600" cy="609600"/>
          </a:xfrm>
          <a:prstGeom prst="rect">
            <a:avLst/>
          </a:prstGeom>
        </p:spPr>
      </p:pic>
      <p:pic>
        <p:nvPicPr>
          <p:cNvPr id="1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7C638FB-DA4F-4B03-B2A9-FB4246FDB9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2746" y="62038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3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17AA698-94EB-4C36-8F86-8478BAA69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07671"/>
              </p:ext>
            </p:extLst>
          </p:nvPr>
        </p:nvGraphicFramePr>
        <p:xfrm>
          <a:off x="405780" y="332656"/>
          <a:ext cx="11449273" cy="62850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131260979"/>
                    </a:ext>
                  </a:extLst>
                </a:gridCol>
                <a:gridCol w="3569073">
                  <a:extLst>
                    <a:ext uri="{9D8B030D-6E8A-4147-A177-3AD203B41FA5}">
                      <a16:colId xmlns:a16="http://schemas.microsoft.com/office/drawing/2014/main" val="4111178217"/>
                    </a:ext>
                  </a:extLst>
                </a:gridCol>
                <a:gridCol w="3343695">
                  <a:extLst>
                    <a:ext uri="{9D8B030D-6E8A-4147-A177-3AD203B41FA5}">
                      <a16:colId xmlns:a16="http://schemas.microsoft.com/office/drawing/2014/main" val="1805148655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1797125895"/>
                    </a:ext>
                  </a:extLst>
                </a:gridCol>
              </a:tblGrid>
              <a:tr h="67932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Caractéristiques physiques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Son cri:</a:t>
                      </a:r>
                    </a:p>
                    <a:p>
                      <a:pPr algn="ctr"/>
                      <a:r>
                        <a:rPr lang="fr-FR" dirty="0"/>
                        <a:t>On dit qu’il…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36695"/>
                  </a:ext>
                </a:extLst>
              </a:tr>
              <a:tr h="2849067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Le coq</a:t>
                      </a:r>
                    </a:p>
                    <a:p>
                      <a:pPr algn="ctr"/>
                      <a:endParaRPr lang="fr-FR" sz="3600" dirty="0"/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  la </a:t>
                      </a:r>
                      <a:r>
                        <a:rPr lang="fr-FR" b="1" dirty="0"/>
                        <a:t>poule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 le </a:t>
                      </a:r>
                      <a:r>
                        <a:rPr lang="fr-FR" b="1" dirty="0"/>
                        <a:t>poussin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2 pattes palmées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Plumes, bec, crête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Le coq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chante.</a:t>
                      </a:r>
                    </a:p>
                    <a:p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La poule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glousse.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Le poussin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piaille.</a:t>
                      </a:r>
                    </a:p>
                    <a:p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9428"/>
                  </a:ext>
                </a:extLst>
              </a:tr>
              <a:tr h="2756681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Le canard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  la cane</a:t>
                      </a:r>
                      <a:endParaRPr lang="fr-FR" b="1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 le caneton</a:t>
                      </a:r>
                      <a:endParaRPr lang="fr-FR" b="1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 </a:t>
                      </a:r>
                    </a:p>
                    <a:p>
                      <a:r>
                        <a:rPr lang="fr-FR" dirty="0"/>
                        <a:t>2 pattes palmées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Plumes, bec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r>
                        <a:rPr lang="fr-FR" dirty="0"/>
                        <a:t>Le canard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cancane</a:t>
                      </a:r>
                    </a:p>
                    <a:p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 caquette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37491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58186830-54DA-43A1-8DF9-F80FFF557D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20" y="1700808"/>
            <a:ext cx="1657436" cy="19680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0C783E-BA52-4712-9D26-5C15D3CE13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308" y="1052736"/>
            <a:ext cx="1228572" cy="18540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901324E-8FCD-4194-B237-95EC39C28F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9" r="5334"/>
          <a:stretch/>
        </p:blipFill>
        <p:spPr>
          <a:xfrm>
            <a:off x="2915388" y="2711288"/>
            <a:ext cx="1539721" cy="107888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2D7BDD-5C2F-471D-B7B1-26394187C0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198" y="4146712"/>
            <a:ext cx="1568911" cy="11766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7827E8-48E7-4B43-A339-78DCD21F718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03" y="4718265"/>
            <a:ext cx="1964874" cy="15719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796A9E4-B441-484D-893C-99FAED2F7CA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08" t="12334" r="41049" b="13435"/>
          <a:stretch/>
        </p:blipFill>
        <p:spPr>
          <a:xfrm>
            <a:off x="4647630" y="4674709"/>
            <a:ext cx="1142835" cy="1919708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EF25E1B-94C5-4418-9C10-3BD2F1C63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980" y="2263503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F9E9388-C541-42A2-807E-59AC171E76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1808" y="5249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5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17AA698-94EB-4C36-8F86-8478BAA69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0178"/>
              </p:ext>
            </p:extLst>
          </p:nvPr>
        </p:nvGraphicFramePr>
        <p:xfrm>
          <a:off x="405780" y="332656"/>
          <a:ext cx="11449273" cy="62850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131260979"/>
                    </a:ext>
                  </a:extLst>
                </a:gridCol>
                <a:gridCol w="3569073">
                  <a:extLst>
                    <a:ext uri="{9D8B030D-6E8A-4147-A177-3AD203B41FA5}">
                      <a16:colId xmlns:a16="http://schemas.microsoft.com/office/drawing/2014/main" val="4111178217"/>
                    </a:ext>
                  </a:extLst>
                </a:gridCol>
                <a:gridCol w="3196875">
                  <a:extLst>
                    <a:ext uri="{9D8B030D-6E8A-4147-A177-3AD203B41FA5}">
                      <a16:colId xmlns:a16="http://schemas.microsoft.com/office/drawing/2014/main" val="1805148655"/>
                    </a:ext>
                  </a:extLst>
                </a:gridCol>
                <a:gridCol w="2379069">
                  <a:extLst>
                    <a:ext uri="{9D8B030D-6E8A-4147-A177-3AD203B41FA5}">
                      <a16:colId xmlns:a16="http://schemas.microsoft.com/office/drawing/2014/main" val="1797125895"/>
                    </a:ext>
                  </a:extLst>
                </a:gridCol>
              </a:tblGrid>
              <a:tr h="67932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Caractéristiques physiques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Son cri:</a:t>
                      </a:r>
                    </a:p>
                    <a:p>
                      <a:pPr algn="ctr"/>
                      <a:r>
                        <a:rPr lang="fr-FR" dirty="0"/>
                        <a:t>On dit qu’il…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36695"/>
                  </a:ext>
                </a:extLst>
              </a:tr>
              <a:tr h="2849067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Le cheval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  la </a:t>
                      </a:r>
                      <a:r>
                        <a:rPr lang="fr-FR" b="1" dirty="0"/>
                        <a:t>jument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 le </a:t>
                      </a:r>
                      <a:r>
                        <a:rPr lang="fr-FR" b="1" dirty="0"/>
                        <a:t>poulain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 4 </a:t>
                      </a:r>
                    </a:p>
                    <a:p>
                      <a:r>
                        <a:rPr lang="fr-FR" dirty="0"/>
                        <a:t>sabots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cheval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hennit.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9428"/>
                  </a:ext>
                </a:extLst>
              </a:tr>
              <a:tr h="2756681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L’âne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  l’ânesse</a:t>
                      </a:r>
                      <a:endParaRPr lang="fr-FR" b="1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 l’ânon</a:t>
                      </a:r>
                      <a:endParaRPr lang="fr-FR" b="1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 4 </a:t>
                      </a:r>
                    </a:p>
                    <a:p>
                      <a:r>
                        <a:rPr lang="fr-FR" dirty="0"/>
                        <a:t>sabots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poils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L’âne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brait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37491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A88B7689-D99F-490A-A743-D80C88CF38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89" y="1916832"/>
            <a:ext cx="2335418" cy="15583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50F097-2706-4D43-9AF1-5D6CF0182F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17" r="8044"/>
          <a:stretch/>
        </p:blipFill>
        <p:spPr>
          <a:xfrm>
            <a:off x="4294212" y="1330930"/>
            <a:ext cx="1584961" cy="112474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CD8401E-7D2E-4D2B-B6BB-62417FB1E08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149" y="2665657"/>
            <a:ext cx="1570024" cy="11775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2677AB6-84FB-40A9-B7C2-5223978820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46" y="4824537"/>
            <a:ext cx="2379861" cy="17008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81CD03A-E652-4F3B-8FF8-49CEEC838C5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909" y="4302768"/>
            <a:ext cx="1863650" cy="1855367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7F997F4-6FE5-4875-B15F-D607ABE5A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980" y="1026130"/>
            <a:ext cx="609600" cy="609600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BC7892A-8AA3-4AB9-8E10-69D8D4DCF5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376" y="3997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17AA698-94EB-4C36-8F86-8478BAA69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06973"/>
              </p:ext>
            </p:extLst>
          </p:nvPr>
        </p:nvGraphicFramePr>
        <p:xfrm>
          <a:off x="405780" y="332656"/>
          <a:ext cx="11449273" cy="62850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131260979"/>
                    </a:ext>
                  </a:extLst>
                </a:gridCol>
                <a:gridCol w="3569073">
                  <a:extLst>
                    <a:ext uri="{9D8B030D-6E8A-4147-A177-3AD203B41FA5}">
                      <a16:colId xmlns:a16="http://schemas.microsoft.com/office/drawing/2014/main" val="4111178217"/>
                    </a:ext>
                  </a:extLst>
                </a:gridCol>
                <a:gridCol w="3196875">
                  <a:extLst>
                    <a:ext uri="{9D8B030D-6E8A-4147-A177-3AD203B41FA5}">
                      <a16:colId xmlns:a16="http://schemas.microsoft.com/office/drawing/2014/main" val="1805148655"/>
                    </a:ext>
                  </a:extLst>
                </a:gridCol>
                <a:gridCol w="2379069">
                  <a:extLst>
                    <a:ext uri="{9D8B030D-6E8A-4147-A177-3AD203B41FA5}">
                      <a16:colId xmlns:a16="http://schemas.microsoft.com/office/drawing/2014/main" val="1797125895"/>
                    </a:ext>
                  </a:extLst>
                </a:gridCol>
              </a:tblGrid>
              <a:tr h="67932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Caractéristiques physiques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Son cri:</a:t>
                      </a:r>
                    </a:p>
                    <a:p>
                      <a:pPr algn="ctr"/>
                      <a:r>
                        <a:rPr lang="fr-FR" dirty="0"/>
                        <a:t>On dit qu’il…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36695"/>
                  </a:ext>
                </a:extLst>
              </a:tr>
              <a:tr h="2849067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Le bélier</a:t>
                      </a:r>
                    </a:p>
                    <a:p>
                      <a:pPr algn="ctr"/>
                      <a:r>
                        <a:rPr lang="fr-FR" sz="1600" dirty="0"/>
                        <a:t>( mouton )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  la </a:t>
                      </a:r>
                      <a:r>
                        <a:rPr lang="fr-FR" b="1" dirty="0"/>
                        <a:t>brebis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 </a:t>
                      </a:r>
                      <a:r>
                        <a:rPr lang="fr-FR" b="1" dirty="0"/>
                        <a:t>l’agneau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 4 </a:t>
                      </a:r>
                    </a:p>
                    <a:p>
                      <a:r>
                        <a:rPr lang="fr-FR" dirty="0"/>
                        <a:t>sabots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Poils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cornes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</a:t>
                      </a:r>
                      <a:r>
                        <a:rPr lang="fr-FR" dirty="0" err="1"/>
                        <a:t>bêlier</a:t>
                      </a:r>
                      <a:r>
                        <a:rPr lang="fr-FR" dirty="0"/>
                        <a:t>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bêle.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9428"/>
                  </a:ext>
                </a:extLst>
              </a:tr>
              <a:tr h="2756681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Le bouc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  la </a:t>
                      </a:r>
                      <a:r>
                        <a:rPr lang="fr-FR" b="1" dirty="0"/>
                        <a:t>chèvre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le </a:t>
                      </a:r>
                      <a:r>
                        <a:rPr lang="fr-FR" b="1" dirty="0"/>
                        <a:t>chevreau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 4 </a:t>
                      </a:r>
                    </a:p>
                    <a:p>
                      <a:r>
                        <a:rPr lang="fr-FR" dirty="0"/>
                        <a:t>sabots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Poils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cornes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chèvre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chevrote, bêle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 béguète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3749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320AD9E9-B57B-438F-AA14-7F709FF9A7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39" r="7113" b="15532"/>
          <a:stretch/>
        </p:blipFill>
        <p:spPr>
          <a:xfrm>
            <a:off x="765820" y="1916832"/>
            <a:ext cx="1584176" cy="18400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5D4048-7DFE-4D5E-8C1F-4ABAA2B36CC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318" y="1321120"/>
            <a:ext cx="1858801" cy="119142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E7E1D3-0B36-4653-BD1D-9C551849D3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05"/>
          <a:stretch/>
        </p:blipFill>
        <p:spPr>
          <a:xfrm>
            <a:off x="4078188" y="2680110"/>
            <a:ext cx="1584176" cy="11914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CB1022-4157-437B-A939-7B75DF3D7D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80" y="4620344"/>
            <a:ext cx="1905000" cy="1905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9A7D741-9DC4-41DB-B5CB-900FA58D71D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158" y="4214584"/>
            <a:ext cx="1858801" cy="11438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8210A06-3B52-4BB0-BDF2-B51F264599F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38" t="4434" r="10088" b="8154"/>
          <a:stretch/>
        </p:blipFill>
        <p:spPr>
          <a:xfrm>
            <a:off x="4528278" y="5469737"/>
            <a:ext cx="1435933" cy="1143879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D0F4046-38F6-4DBA-9A2E-F04A6A93FB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980" y="2448836"/>
            <a:ext cx="609600" cy="609600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3F02BAD-9396-4528-B24D-91DA2EB3D4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0980" y="5268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1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E17AA698-94EB-4C36-8F86-8478BAA69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60198"/>
              </p:ext>
            </p:extLst>
          </p:nvPr>
        </p:nvGraphicFramePr>
        <p:xfrm>
          <a:off x="405780" y="332656"/>
          <a:ext cx="11449273" cy="62850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131260979"/>
                    </a:ext>
                  </a:extLst>
                </a:gridCol>
                <a:gridCol w="3569073">
                  <a:extLst>
                    <a:ext uri="{9D8B030D-6E8A-4147-A177-3AD203B41FA5}">
                      <a16:colId xmlns:a16="http://schemas.microsoft.com/office/drawing/2014/main" val="4111178217"/>
                    </a:ext>
                  </a:extLst>
                </a:gridCol>
                <a:gridCol w="3196875">
                  <a:extLst>
                    <a:ext uri="{9D8B030D-6E8A-4147-A177-3AD203B41FA5}">
                      <a16:colId xmlns:a16="http://schemas.microsoft.com/office/drawing/2014/main" val="1805148655"/>
                    </a:ext>
                  </a:extLst>
                </a:gridCol>
                <a:gridCol w="2379069">
                  <a:extLst>
                    <a:ext uri="{9D8B030D-6E8A-4147-A177-3AD203B41FA5}">
                      <a16:colId xmlns:a16="http://schemas.microsoft.com/office/drawing/2014/main" val="1797125895"/>
                    </a:ext>
                  </a:extLst>
                </a:gridCol>
              </a:tblGrid>
              <a:tr h="67932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Caractéristiques physiques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Son cri:</a:t>
                      </a:r>
                    </a:p>
                    <a:p>
                      <a:pPr algn="ctr"/>
                      <a:r>
                        <a:rPr lang="fr-FR" dirty="0"/>
                        <a:t>On dit qu’il…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36695"/>
                  </a:ext>
                </a:extLst>
              </a:tr>
              <a:tr h="2849067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Le taureau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  la </a:t>
                      </a:r>
                      <a:r>
                        <a:rPr lang="fr-FR" b="1" dirty="0"/>
                        <a:t>vache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 </a:t>
                      </a:r>
                      <a:r>
                        <a:rPr lang="fr-FR" b="1" dirty="0"/>
                        <a:t>le veau</a:t>
                      </a:r>
                    </a:p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 4</a:t>
                      </a:r>
                    </a:p>
                    <a:p>
                      <a:r>
                        <a:rPr lang="fr-FR" dirty="0"/>
                        <a:t>sabots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Poils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cornes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vache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beugle</a:t>
                      </a:r>
                      <a:r>
                        <a:rPr lang="fr-FR" dirty="0"/>
                        <a:t>,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meugle </a:t>
                      </a:r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ou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 mugit.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19428"/>
                  </a:ext>
                </a:extLst>
              </a:tr>
              <a:tr h="2756681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Le jars</a:t>
                      </a:r>
                    </a:p>
                    <a:p>
                      <a:pPr algn="ctr"/>
                      <a:endParaRPr lang="fr-F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Femelle: l’ </a:t>
                      </a:r>
                      <a:r>
                        <a:rPr lang="fr-FR" b="1" dirty="0"/>
                        <a:t>oie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Petit: l’</a:t>
                      </a:r>
                      <a:r>
                        <a:rPr lang="fr-FR" b="1" dirty="0"/>
                        <a:t>oison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Nbre de pattes:</a:t>
                      </a:r>
                    </a:p>
                    <a:p>
                      <a:r>
                        <a:rPr lang="fr-FR" dirty="0"/>
                        <a:t> 2 pattes palmées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Caractéristiques:</a:t>
                      </a:r>
                    </a:p>
                    <a:p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plumes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bec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jars 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jargonne.</a:t>
                      </a:r>
                    </a:p>
                    <a:p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L’oie</a:t>
                      </a:r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 cacarde.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13749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8F18C88A-5F6E-49D4-86A3-752F68D2C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17" t="1898" r="13622" b="16504"/>
          <a:stretch/>
        </p:blipFill>
        <p:spPr>
          <a:xfrm>
            <a:off x="4366220" y="3930938"/>
            <a:ext cx="1560173" cy="15142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23D90A5-3507-4214-A3E4-8210FFB6F1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803" t="8000" r="14197" b="-5132"/>
          <a:stretch/>
        </p:blipFill>
        <p:spPr>
          <a:xfrm>
            <a:off x="693812" y="4519015"/>
            <a:ext cx="1754545" cy="18524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8004E36-3C7A-47FD-8DAF-EE93DDF259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220" y="5473061"/>
            <a:ext cx="1560173" cy="11168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FA9BA7E-C641-4339-9471-43F8AAB44D8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72" y="1775011"/>
            <a:ext cx="2355152" cy="13247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F123A58-96B3-476D-80F0-8B6351237C4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34" t="1305" b="1"/>
          <a:stretch/>
        </p:blipFill>
        <p:spPr>
          <a:xfrm>
            <a:off x="4078188" y="1320573"/>
            <a:ext cx="1705253" cy="11168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60F6061-C5D9-45DE-A9FF-E3C48E3838E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02" r="18786" b="-4417"/>
          <a:stretch/>
        </p:blipFill>
        <p:spPr>
          <a:xfrm>
            <a:off x="4322022" y="2550115"/>
            <a:ext cx="1268334" cy="1323479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3158514-48FE-4029-8141-615CC44263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94819" y="3263994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67C4CAA-6B5A-4397-8C48-807B94B083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06548" y="6285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FC1A575-E8FB-4B76-A457-2E84A3E0FCA9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211" y="392232"/>
            <a:ext cx="1931730" cy="128911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04AE48-45FA-4B7B-B756-7C592B09C990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088" y="4965568"/>
            <a:ext cx="2131082" cy="14352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5021E7-94D3-40E3-A031-CAB7B031C5B0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08" t="12334" r="41049" b="13435"/>
          <a:stretch/>
        </p:blipFill>
        <p:spPr>
          <a:xfrm>
            <a:off x="10162982" y="2108689"/>
            <a:ext cx="1342188" cy="225457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6BFA5B0-70C5-4658-B085-535369C386F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38" t="4434" r="10088" b="8154"/>
          <a:stretch/>
        </p:blipFill>
        <p:spPr>
          <a:xfrm>
            <a:off x="6354789" y="4728017"/>
            <a:ext cx="1979907" cy="157721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75E6EC4-4069-48CD-A9DF-4DD9EBF2CB0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2204"/>
          <a:stretch/>
        </p:blipFill>
        <p:spPr>
          <a:xfrm>
            <a:off x="322669" y="4055129"/>
            <a:ext cx="2119198" cy="14849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7A5544-90DF-49F2-BB35-9AEC10B0FF23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9" r="5334"/>
          <a:stretch/>
        </p:blipFill>
        <p:spPr>
          <a:xfrm>
            <a:off x="1397494" y="2155035"/>
            <a:ext cx="2119198" cy="14849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3BBA24-5609-437C-B392-D87B0D265AE2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239" y="2590182"/>
            <a:ext cx="2236848" cy="16776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99ACCB-C237-42EA-A1D4-B3DB9DDC8A62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58" t="29617" b="-9651"/>
          <a:stretch/>
        </p:blipFill>
        <p:spPr>
          <a:xfrm>
            <a:off x="4680422" y="2142183"/>
            <a:ext cx="1823741" cy="187157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32D8BB-E483-46F8-90A4-50536960143B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05"/>
          <a:stretch/>
        </p:blipFill>
        <p:spPr>
          <a:xfrm>
            <a:off x="3124043" y="4660768"/>
            <a:ext cx="2191354" cy="164806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0EDB609-F2C8-4F26-98E1-3D8F79FD3095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360" b="61981"/>
          <a:stretch/>
        </p:blipFill>
        <p:spPr>
          <a:xfrm>
            <a:off x="512390" y="322514"/>
            <a:ext cx="1484206" cy="17861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BE796A6-FC1A-4E87-88EE-B6138D45FDF0}"/>
              </a:ext>
            </a:extLst>
          </p:cNvPr>
          <p:cNvSpPr txBox="1"/>
          <p:nvPr/>
        </p:nvSpPr>
        <p:spPr>
          <a:xfrm>
            <a:off x="2457221" y="375068"/>
            <a:ext cx="72375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Amuse- toi à nommer les petits…</a:t>
            </a:r>
          </a:p>
          <a:p>
            <a:r>
              <a:rPr lang="fr-FR" dirty="0"/>
              <a:t>Ensuite, vérifie en écoutant…</a:t>
            </a:r>
          </a:p>
        </p:txBody>
      </p:sp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CCF40B0-B663-40B0-B240-181AF7C8C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5182" y="750353"/>
            <a:ext cx="609600" cy="6096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3B0B634-CE22-4CEB-B763-E197C80556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78934" y="2468371"/>
            <a:ext cx="609600" cy="609600"/>
          </a:xfrm>
          <a:prstGeom prst="rect">
            <a:avLst/>
          </a:prstGeom>
        </p:spPr>
      </p:pic>
      <p:pic>
        <p:nvPicPr>
          <p:cNvPr id="1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4B695BB-C167-4605-A0A1-336EA4CB547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305587" y="2631405"/>
            <a:ext cx="609600" cy="609600"/>
          </a:xfrm>
          <a:prstGeom prst="rect">
            <a:avLst/>
          </a:prstGeom>
        </p:spPr>
      </p:pic>
      <p:pic>
        <p:nvPicPr>
          <p:cNvPr id="1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8DF9307-B4F7-40B3-A143-974F3908941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832439" y="3077971"/>
            <a:ext cx="609600" cy="609600"/>
          </a:xfrm>
          <a:prstGeom prst="rect">
            <a:avLst/>
          </a:prstGeom>
        </p:spPr>
      </p:pic>
      <p:pic>
        <p:nvPicPr>
          <p:cNvPr id="1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445E025-434C-49F2-BC02-D7387F358A2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481712" y="750353"/>
            <a:ext cx="609600" cy="609600"/>
          </a:xfrm>
          <a:prstGeom prst="rect">
            <a:avLst/>
          </a:prstGeom>
        </p:spPr>
      </p:pic>
      <p:pic>
        <p:nvPicPr>
          <p:cNvPr id="1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8DFB411-A74E-4768-97A8-4772150010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7869" y="4660768"/>
            <a:ext cx="609600" cy="609600"/>
          </a:xfrm>
          <a:prstGeom prst="rect">
            <a:avLst/>
          </a:prstGeom>
        </p:spPr>
      </p:pic>
      <p:pic>
        <p:nvPicPr>
          <p:cNvPr id="1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75F41E2-839D-41E2-BC00-C8445C83D48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858182" y="3018655"/>
            <a:ext cx="609600" cy="609600"/>
          </a:xfrm>
          <a:prstGeom prst="rect">
            <a:avLst/>
          </a:prstGeom>
        </p:spPr>
      </p:pic>
      <p:pic>
        <p:nvPicPr>
          <p:cNvPr id="2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531A072-5E1C-4BC7-B9DD-487ED96925A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656763" y="5211824"/>
            <a:ext cx="609600" cy="609600"/>
          </a:xfrm>
          <a:prstGeom prst="rect">
            <a:avLst/>
          </a:prstGeom>
        </p:spPr>
      </p:pic>
      <p:pic>
        <p:nvPicPr>
          <p:cNvPr id="2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DE733914-0D97-4DF0-9727-B678170A6DA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997624" y="5360944"/>
            <a:ext cx="609600" cy="609600"/>
          </a:xfrm>
          <a:prstGeom prst="rect">
            <a:avLst/>
          </a:prstGeom>
        </p:spPr>
      </p:pic>
      <p:pic>
        <p:nvPicPr>
          <p:cNvPr id="2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347976F-8114-47C1-97AD-1E1E14112F0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069287" y="5378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5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2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9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0BE796A6-FC1A-4E87-88EE-B6138D45FDF0}"/>
              </a:ext>
            </a:extLst>
          </p:cNvPr>
          <p:cNvSpPr txBox="1"/>
          <p:nvPr/>
        </p:nvSpPr>
        <p:spPr>
          <a:xfrm>
            <a:off x="2457221" y="375068"/>
            <a:ext cx="72375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Trouve les noms des femelles…</a:t>
            </a:r>
          </a:p>
          <a:p>
            <a:r>
              <a:rPr lang="fr-FR" dirty="0"/>
              <a:t>Ensuite, vérifie en écoutant…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2D73230-F5C9-4305-A731-E30F74ACAFB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604" y="375068"/>
            <a:ext cx="1611033" cy="161103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9530274-4BE7-4078-ADEB-E437F0105E17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64" y="5108274"/>
            <a:ext cx="2211403" cy="14742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058AA22-E89A-40FB-AC36-F2CE7784034C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019" y="4051646"/>
            <a:ext cx="1611033" cy="24312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02C94EC-AB62-4931-96DC-3360487D0327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43" y="1484784"/>
            <a:ext cx="2211403" cy="16585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DD01869-1621-473B-BF12-02C449B7871E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17" r="8044"/>
          <a:stretch/>
        </p:blipFill>
        <p:spPr>
          <a:xfrm>
            <a:off x="6891508" y="4483464"/>
            <a:ext cx="2754236" cy="195450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AAB4C4C-E750-470C-949C-01C8408F4092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943" y="1585916"/>
            <a:ext cx="1863650" cy="185536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F532484-6C46-462D-9830-D065F450DA79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8360" y="2288969"/>
            <a:ext cx="2277520" cy="145980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ECE32BC-487C-415A-87AE-9C47DD423AD8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410" y="3326730"/>
            <a:ext cx="2603622" cy="160223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0887991-066D-42C0-BA37-BFBC162602E6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17" t="1898" r="13622" b="16504"/>
          <a:stretch/>
        </p:blipFill>
        <p:spPr>
          <a:xfrm>
            <a:off x="4313426" y="3991797"/>
            <a:ext cx="1931123" cy="187432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CA98925-60EB-485E-BFBF-58F64D91ED7F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34" t="1305" b="1"/>
          <a:stretch/>
        </p:blipFill>
        <p:spPr>
          <a:xfrm>
            <a:off x="4034315" y="1841067"/>
            <a:ext cx="2312127" cy="1514286"/>
          </a:xfrm>
          <a:prstGeom prst="rect">
            <a:avLst/>
          </a:prstGeom>
        </p:spPr>
      </p:pic>
      <p:pic>
        <p:nvPicPr>
          <p:cNvPr id="2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5D298B6-35EA-4341-8B15-421DE5086B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672501" y="2300212"/>
            <a:ext cx="609600" cy="609600"/>
          </a:xfrm>
          <a:prstGeom prst="rect">
            <a:avLst/>
          </a:prstGeom>
        </p:spPr>
      </p:pic>
      <p:pic>
        <p:nvPicPr>
          <p:cNvPr id="2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15BBD87-A42A-4F7A-8F36-FF6CCED939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494143" y="5299682"/>
            <a:ext cx="609600" cy="609600"/>
          </a:xfrm>
          <a:prstGeom prst="rect">
            <a:avLst/>
          </a:prstGeom>
        </p:spPr>
      </p:pic>
      <p:pic>
        <p:nvPicPr>
          <p:cNvPr id="2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7D8CD72-C83B-4A29-9816-5E4EA8E701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398360" y="901787"/>
            <a:ext cx="609600" cy="609600"/>
          </a:xfrm>
          <a:prstGeom prst="rect">
            <a:avLst/>
          </a:prstGeom>
        </p:spPr>
      </p:pic>
      <p:pic>
        <p:nvPicPr>
          <p:cNvPr id="2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6127CA6-B2A2-493C-9483-0E5BCE41114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085212" y="2663550"/>
            <a:ext cx="609600" cy="609600"/>
          </a:xfrm>
          <a:prstGeom prst="rect">
            <a:avLst/>
          </a:prstGeom>
        </p:spPr>
      </p:pic>
      <p:pic>
        <p:nvPicPr>
          <p:cNvPr id="2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D10A47E-FC55-45E4-B417-B940F9F02FC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9888717" y="5000239"/>
            <a:ext cx="609600" cy="609600"/>
          </a:xfrm>
          <a:prstGeom prst="rect">
            <a:avLst/>
          </a:prstGeom>
        </p:spPr>
      </p:pic>
      <p:pic>
        <p:nvPicPr>
          <p:cNvPr id="30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CF34D34-A49C-4495-97E1-A15B2D8AAFE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953671" y="4690082"/>
            <a:ext cx="609600" cy="609600"/>
          </a:xfrm>
          <a:prstGeom prst="rect">
            <a:avLst/>
          </a:prstGeom>
        </p:spPr>
      </p:pic>
      <p:pic>
        <p:nvPicPr>
          <p:cNvPr id="31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ADB9571-B2C3-4A5F-B3A0-C74CBD627B3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87339" y="2009260"/>
            <a:ext cx="609600" cy="609600"/>
          </a:xfrm>
          <a:prstGeom prst="rect">
            <a:avLst/>
          </a:prstGeom>
        </p:spPr>
      </p:pic>
      <p:pic>
        <p:nvPicPr>
          <p:cNvPr id="3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AA6CF1B-8B3A-4A50-8423-F1E5C339A72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0789" y="5604482"/>
            <a:ext cx="609600" cy="609600"/>
          </a:xfrm>
          <a:prstGeom prst="rect">
            <a:avLst/>
          </a:prstGeom>
        </p:spPr>
      </p:pic>
      <p:pic>
        <p:nvPicPr>
          <p:cNvPr id="3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ADE3CAC-C264-4541-AE1E-7104364E30E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24657" y="3778443"/>
            <a:ext cx="609600" cy="609600"/>
          </a:xfrm>
          <a:prstGeom prst="rect">
            <a:avLst/>
          </a:prstGeom>
        </p:spPr>
      </p:pic>
      <p:pic>
        <p:nvPicPr>
          <p:cNvPr id="3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E7EC134-E15C-4C5F-A6CA-4F96319813F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494143" y="2314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3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5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6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9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4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99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5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0AFF74E-5725-488C-A53F-9F64BBBC254B}"/>
              </a:ext>
            </a:extLst>
          </p:cNvPr>
          <p:cNvSpPr txBox="1"/>
          <p:nvPr/>
        </p:nvSpPr>
        <p:spPr>
          <a:xfrm>
            <a:off x="3934172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cris                On dit que…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630F77-1E08-4A60-8121-8378948D37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73" y="908720"/>
            <a:ext cx="1657436" cy="19680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8E92DF-976E-4D46-90F6-B63BC67CC6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05" y="3054220"/>
            <a:ext cx="1228572" cy="18540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6FA8291-FFE8-4F91-B2B8-FBA0B7D354B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39" r="5334"/>
          <a:stretch/>
        </p:blipFill>
        <p:spPr>
          <a:xfrm>
            <a:off x="789030" y="5409836"/>
            <a:ext cx="1539721" cy="10788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5F25E5-420F-4FF4-813A-1752C1BCD80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314" y="1495859"/>
            <a:ext cx="2335418" cy="15583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1E9DF0-9DAD-4287-B0EC-9D508FE505F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871" y="4403564"/>
            <a:ext cx="2379861" cy="17008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AEDAAC-D407-4817-A2AD-B533391706B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 rot="1508983">
            <a:off x="5518348" y="257517"/>
            <a:ext cx="421247" cy="584775"/>
          </a:xfrm>
          <a:prstGeom prst="rect">
            <a:avLst/>
          </a:prstGeom>
        </p:spPr>
      </p:pic>
      <p:pic>
        <p:nvPicPr>
          <p:cNvPr id="1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846D2E1-B1E9-4327-B2E2-215856FBE3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90462" y="3533684"/>
            <a:ext cx="609600" cy="6096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234009F-A7F7-48C8-AF3F-FF958AD860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06780" y="1970239"/>
            <a:ext cx="609600" cy="6096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3882BD3-6E93-4B74-A143-F64F330451E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24623" y="51050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n terreux 16: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184_TF02801065.potx" id="{DC0C3591-FA12-4024-99C9-01955CC255EF}" vid="{DF52EA0A-14F1-46E0-80E3-11E856DE3602}"/>
    </a:ext>
  </a:extLst>
</a:theme>
</file>

<file path=ppt/theme/theme2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au ton terreux (grand écran)</Template>
  <TotalTime>296</TotalTime>
  <Words>381</Words>
  <Application>Microsoft Office PowerPoint</Application>
  <PresentationFormat>Personnalisé</PresentationFormat>
  <Paragraphs>205</Paragraphs>
  <Slides>10</Slides>
  <Notes>6</Notes>
  <HiddenSlides>0</HiddenSlides>
  <MMClips>39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Corbel</vt:lpstr>
      <vt:lpstr>Ton terreux 16:9</vt:lpstr>
      <vt:lpstr>Explorer le monde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DaniellePro</dc:creator>
  <cp:lastModifiedBy>DaniellePro</cp:lastModifiedBy>
  <cp:revision>25</cp:revision>
  <dcterms:created xsi:type="dcterms:W3CDTF">2020-05-05T08:49:42Z</dcterms:created>
  <dcterms:modified xsi:type="dcterms:W3CDTF">2020-05-05T14:51:29Z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