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B9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microsoft.com/office/2007/relationships/media" Target="../media/media3.m4a"/><Relationship Id="rId7" Type="http://schemas.openxmlformats.org/officeDocument/2006/relationships/image" Target="../media/image7.png"/><Relationship Id="rId12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10" Type="http://schemas.openxmlformats.org/officeDocument/2006/relationships/hyperlink" Target="https://www.google.fr/url?sa=i&amp;url=http%3A%2F%2Fjt44.free.fr%2Fabc%2Fchiffres-constellations.pdf&amp;psig=AOvVaw2PlUuYaEdvepvepvyfTloX&amp;ust=1590562769768000&amp;source=images&amp;cd=vfe&amp;ved=0CAIQjRxqFwoTCIiPspz60OkCFQAAAAAdAAAAABAP" TargetMode="External"/><Relationship Id="rId4" Type="http://schemas.openxmlformats.org/officeDocument/2006/relationships/audio" Target="../media/media3.m4a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microsoft.com/office/2007/relationships/media" Target="../media/media5.m4a"/><Relationship Id="rId7" Type="http://schemas.openxmlformats.org/officeDocument/2006/relationships/image" Target="../media/image7.png"/><Relationship Id="rId12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10" Type="http://schemas.openxmlformats.org/officeDocument/2006/relationships/hyperlink" Target="https://www.google.fr/url?sa=i&amp;url=http%3A%2F%2Fjt44.free.fr%2Fabc%2Fchiffres-constellations.pdf&amp;psig=AOvVaw2PlUuYaEdvepvepvyfTloX&amp;ust=1590562769768000&amp;source=images&amp;cd=vfe&amp;ved=0CAIQjRxqFwoTCIiPspz60OkCFQAAAAAdAAAAABAP" TargetMode="External"/><Relationship Id="rId4" Type="http://schemas.openxmlformats.org/officeDocument/2006/relationships/audio" Target="../media/media5.m4a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microsoft.com/office/2007/relationships/media" Target="../media/media7.m4a"/><Relationship Id="rId7" Type="http://schemas.openxmlformats.org/officeDocument/2006/relationships/image" Target="../media/image7.png"/><Relationship Id="rId12" Type="http://schemas.openxmlformats.org/officeDocument/2006/relationships/image" Target="../media/image5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10" Type="http://schemas.openxmlformats.org/officeDocument/2006/relationships/hyperlink" Target="https://www.google.fr/url?sa=i&amp;url=http%3A%2F%2Fjt44.free.fr%2Fabc%2Fchiffres-constellations.pdf&amp;psig=AOvVaw2PlUuYaEdvepvepvyfTloX&amp;ust=1590562769768000&amp;source=images&amp;cd=vfe&amp;ved=0CAIQjRxqFwoTCIiPspz60OkCFQAAAAAdAAAAABAP" TargetMode="External"/><Relationship Id="rId4" Type="http://schemas.openxmlformats.org/officeDocument/2006/relationships/audio" Target="../media/media7.m4a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microsoft.com/office/2007/relationships/media" Target="../media/media9.m4a"/><Relationship Id="rId7" Type="http://schemas.openxmlformats.org/officeDocument/2006/relationships/image" Target="../media/image7.png"/><Relationship Id="rId12" Type="http://schemas.openxmlformats.org/officeDocument/2006/relationships/image" Target="../media/image5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10" Type="http://schemas.openxmlformats.org/officeDocument/2006/relationships/hyperlink" Target="https://www.google.fr/url?sa=i&amp;url=http%3A%2F%2Fjt44.free.fr%2Fabc%2Fchiffres-constellations.pdf&amp;psig=AOvVaw2PlUuYaEdvepvepvyfTloX&amp;ust=1590562769768000&amp;source=images&amp;cd=vfe&amp;ved=0CAIQjRxqFwoTCIiPspz60OkCFQAAAAAdAAAAABAP" TargetMode="External"/><Relationship Id="rId4" Type="http://schemas.openxmlformats.org/officeDocument/2006/relationships/audio" Target="../media/media9.m4a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fr/url?sa=i&amp;url=http%3A%2F%2Fjt44.free.fr%2Fabc%2Fchiffres-constellations.pdf&amp;psig=AOvVaw2PlUuYaEdvepvepvyfTloX&amp;ust=1590562769768000&amp;source=images&amp;cd=vfe&amp;ved=0CAIQjRxqFwoTCIiPspz60OkCFQAAAAAdAAAAABAP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CB401C9-9115-4E7C-912D-14BA004BAA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04" t="9091" r="22737" b="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7AAE0D1-E3D3-4258-AA3F-8EA799615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4342" y="2880549"/>
            <a:ext cx="5810406" cy="109690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fr-FR" sz="2800" dirty="0"/>
              <a:t>CONSTRUIRE LES PREMIERS OUTILS </a:t>
            </a:r>
            <a:br>
              <a:rPr lang="fr-FR" sz="2800" dirty="0"/>
            </a:br>
            <a:r>
              <a:rPr lang="fr-FR" sz="2800" dirty="0"/>
              <a:t>POUR STRUCTURER SA PENSEE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452D149-4561-42FD-B53A-6C70811241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4960" y="4180704"/>
            <a:ext cx="4274231" cy="1096899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>
                <a:solidFill>
                  <a:schemeClr val="accent2">
                    <a:lumMod val="50000"/>
                  </a:schemeClr>
                </a:solidFill>
              </a:rPr>
              <a:t>Numération</a:t>
            </a:r>
            <a:r>
              <a:rPr lang="fr-FR" sz="2400" b="1">
                <a:solidFill>
                  <a:schemeClr val="accent2">
                    <a:lumMod val="50000"/>
                  </a:schemeClr>
                </a:solidFill>
              </a:rPr>
              <a:t>: PS</a:t>
            </a:r>
            <a:endParaRPr lang="fr-F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fr-FR" sz="2400" b="1" dirty="0">
                <a:solidFill>
                  <a:schemeClr val="accent2">
                    <a:lumMod val="50000"/>
                  </a:schemeClr>
                </a:solidFill>
              </a:rPr>
              <a:t>Complète les séquences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D5CF96F-98BA-4EE4-8964-A85B2222265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914" y="529853"/>
            <a:ext cx="1775460" cy="166878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85120E7-CA4B-46D7-8D4A-5EC5DD8D1F7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184" y="5236217"/>
            <a:ext cx="1775460" cy="152650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844DF5E-E95D-461D-8D1B-A611BA005A5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814" y="1113183"/>
            <a:ext cx="1466875" cy="1466875"/>
          </a:xfrm>
          <a:prstGeom prst="rect">
            <a:avLst/>
          </a:prstGeom>
        </p:spPr>
      </p:pic>
      <p:pic>
        <p:nvPicPr>
          <p:cNvPr id="18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F32164F-9E8D-4F7E-A4FB-E57F0F4433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81184" y="-6283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3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9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AD0AEF-B9FC-429D-90D7-820AA3646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39" y="305286"/>
            <a:ext cx="6439084" cy="529602"/>
          </a:xfrm>
        </p:spPr>
        <p:txBody>
          <a:bodyPr/>
          <a:lstStyle/>
          <a:p>
            <a:r>
              <a:rPr lang="fr-FR" dirty="0"/>
              <a:t>Observe bien les cases vides et complète les séquences: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C5FBCE27-2B2F-455A-AD8D-6B4D26B4F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542203"/>
              </p:ext>
            </p:extLst>
          </p:nvPr>
        </p:nvGraphicFramePr>
        <p:xfrm>
          <a:off x="746538" y="1322363"/>
          <a:ext cx="10690495" cy="3204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099">
                  <a:extLst>
                    <a:ext uri="{9D8B030D-6E8A-4147-A177-3AD203B41FA5}">
                      <a16:colId xmlns:a16="http://schemas.microsoft.com/office/drawing/2014/main" val="3130711159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2580109399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4027903685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2697110665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4003990427"/>
                    </a:ext>
                  </a:extLst>
                </a:gridCol>
              </a:tblGrid>
              <a:tr h="32045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533861"/>
                  </a:ext>
                </a:extLst>
              </a:tr>
            </a:tbl>
          </a:graphicData>
        </a:graphic>
      </p:graphicFrame>
      <p:pic>
        <p:nvPicPr>
          <p:cNvPr id="6" name="Image 5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B6BCDAF0-C9A8-4E00-AB1C-514A286B87E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6" y="2329417"/>
            <a:ext cx="1133187" cy="1133187"/>
          </a:xfrm>
          <a:prstGeom prst="rect">
            <a:avLst/>
          </a:prstGeom>
        </p:spPr>
      </p:pic>
      <p:pic>
        <p:nvPicPr>
          <p:cNvPr id="7" name="Image 6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3BB2589D-AA6E-45F2-97DD-87C6A3BB46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19" y="1881464"/>
            <a:ext cx="895906" cy="895906"/>
          </a:xfrm>
          <a:prstGeom prst="rect">
            <a:avLst/>
          </a:prstGeom>
        </p:spPr>
      </p:pic>
      <p:pic>
        <p:nvPicPr>
          <p:cNvPr id="8" name="Image 7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B387FAC9-F7B1-4358-A627-C606CB2E4A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649" y="2861263"/>
            <a:ext cx="839915" cy="839915"/>
          </a:xfrm>
          <a:prstGeom prst="rect">
            <a:avLst/>
          </a:prstGeom>
        </p:spPr>
      </p:pic>
      <p:pic>
        <p:nvPicPr>
          <p:cNvPr id="9" name="Image 8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2A2CDFE2-D94F-497D-953F-FBAA9B4D50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80" y="3225323"/>
            <a:ext cx="776544" cy="776544"/>
          </a:xfrm>
          <a:prstGeom prst="rect">
            <a:avLst/>
          </a:prstGeom>
        </p:spPr>
      </p:pic>
      <p:pic>
        <p:nvPicPr>
          <p:cNvPr id="10" name="Image 9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D6E258BB-3AD0-485D-B745-FB133C3BEA5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849" y="1612554"/>
            <a:ext cx="776544" cy="776544"/>
          </a:xfrm>
          <a:prstGeom prst="rect">
            <a:avLst/>
          </a:prstGeom>
        </p:spPr>
      </p:pic>
      <p:pic>
        <p:nvPicPr>
          <p:cNvPr id="11" name="Image 10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23D30812-92AF-4BF9-961E-B7353699D4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577" y="2389098"/>
            <a:ext cx="776544" cy="776544"/>
          </a:xfrm>
          <a:prstGeom prst="rect">
            <a:avLst/>
          </a:prstGeom>
        </p:spPr>
      </p:pic>
      <p:pic>
        <p:nvPicPr>
          <p:cNvPr id="12" name="Image 11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56A4D54C-3C14-4B18-8D46-9834987CAD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7581" y="2924634"/>
            <a:ext cx="776544" cy="776544"/>
          </a:xfrm>
          <a:prstGeom prst="rect">
            <a:avLst/>
          </a:prstGeom>
        </p:spPr>
      </p:pic>
      <p:pic>
        <p:nvPicPr>
          <p:cNvPr id="13" name="Image 12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D1636844-B6B1-4051-8CFA-933A5AFA1E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481" y="2000826"/>
            <a:ext cx="776544" cy="776544"/>
          </a:xfrm>
          <a:prstGeom prst="rect">
            <a:avLst/>
          </a:prstGeom>
        </p:spPr>
      </p:pic>
      <p:pic>
        <p:nvPicPr>
          <p:cNvPr id="14" name="Image 13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41CE83A5-E276-423C-A793-B04129F9639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937" y="2001790"/>
            <a:ext cx="776544" cy="776544"/>
          </a:xfrm>
          <a:prstGeom prst="rect">
            <a:avLst/>
          </a:prstGeom>
        </p:spPr>
      </p:pic>
      <p:pic>
        <p:nvPicPr>
          <p:cNvPr id="15" name="Image 14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21D647F4-1BF1-482C-A18F-53B94CEEB4F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846" y="2924634"/>
            <a:ext cx="776544" cy="77654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756B054-47AC-4EC9-B349-0183843D61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3735" y="4745390"/>
            <a:ext cx="1312658" cy="1312658"/>
          </a:xfrm>
          <a:prstGeom prst="rect">
            <a:avLst/>
          </a:prstGeom>
        </p:spPr>
      </p:pic>
      <p:pic>
        <p:nvPicPr>
          <p:cNvPr id="17" name="Image 1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D3950BE-5722-4F6D-B2A7-B2B45DA133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5997" y="4745390"/>
            <a:ext cx="1383787" cy="138378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B571D60-7773-4C97-A324-32731257F5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7605421" y="4745390"/>
            <a:ext cx="1292846" cy="1292846"/>
          </a:xfrm>
          <a:prstGeom prst="rect">
            <a:avLst/>
          </a:prstGeom>
        </p:spPr>
      </p:pic>
      <p:pic>
        <p:nvPicPr>
          <p:cNvPr id="19" name="Picture 2" descr="Jeu d'association : écriture du chiffre / constellation">
            <a:hlinkClick r:id="rId10"/>
            <a:extLst>
              <a:ext uri="{FF2B5EF4-FFF2-40B4-BE49-F238E27FC236}">
                <a16:creationId xmlns:a16="http://schemas.microsoft.com/office/drawing/2014/main" id="{B69C2F86-0ED3-4962-AC26-1C5201340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123" y="4682019"/>
            <a:ext cx="1469556" cy="146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33236DB-9762-4951-B365-343806E3D662}"/>
              </a:ext>
            </a:extLst>
          </p:cNvPr>
          <p:cNvSpPr/>
          <p:nvPr/>
        </p:nvSpPr>
        <p:spPr>
          <a:xfrm>
            <a:off x="1199213" y="4745389"/>
            <a:ext cx="1312658" cy="12492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5A1AC112-2BAE-4703-97C1-19C4158E4D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067580" y="-609600"/>
            <a:ext cx="609600" cy="609600"/>
          </a:xfrm>
          <a:prstGeom prst="rect">
            <a:avLst/>
          </a:prstGeom>
        </p:spPr>
      </p:pic>
      <p:pic>
        <p:nvPicPr>
          <p:cNvPr id="2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E908FE6-23EF-4D19-A253-F6EAE428F31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166888" y="-6485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7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3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138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14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AD0AEF-B9FC-429D-90D7-820AA3646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39" y="305286"/>
            <a:ext cx="6439084" cy="529602"/>
          </a:xfrm>
        </p:spPr>
        <p:txBody>
          <a:bodyPr/>
          <a:lstStyle/>
          <a:p>
            <a:r>
              <a:rPr lang="fr-FR" dirty="0"/>
              <a:t>Observe bien les cases vides et complète les séquences: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C5FBCE27-2B2F-455A-AD8D-6B4D26B4FD18}"/>
              </a:ext>
            </a:extLst>
          </p:cNvPr>
          <p:cNvGraphicFramePr>
            <a:graphicFrameLocks noGrp="1"/>
          </p:cNvGraphicFramePr>
          <p:nvPr/>
        </p:nvGraphicFramePr>
        <p:xfrm>
          <a:off x="746538" y="1322363"/>
          <a:ext cx="10690495" cy="3204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099">
                  <a:extLst>
                    <a:ext uri="{9D8B030D-6E8A-4147-A177-3AD203B41FA5}">
                      <a16:colId xmlns:a16="http://schemas.microsoft.com/office/drawing/2014/main" val="3130711159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2580109399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4027903685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2697110665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4003990427"/>
                    </a:ext>
                  </a:extLst>
                </a:gridCol>
              </a:tblGrid>
              <a:tr h="32045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533861"/>
                  </a:ext>
                </a:extLst>
              </a:tr>
            </a:tbl>
          </a:graphicData>
        </a:graphic>
      </p:graphicFrame>
      <p:pic>
        <p:nvPicPr>
          <p:cNvPr id="6" name="Image 5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B6BCDAF0-C9A8-4E00-AB1C-514A286B87E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6" y="2329417"/>
            <a:ext cx="1133187" cy="1133187"/>
          </a:xfrm>
          <a:prstGeom prst="rect">
            <a:avLst/>
          </a:prstGeom>
        </p:spPr>
      </p:pic>
      <p:pic>
        <p:nvPicPr>
          <p:cNvPr id="7" name="Image 6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3BB2589D-AA6E-45F2-97DD-87C6A3BB46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19" y="1881464"/>
            <a:ext cx="895906" cy="895906"/>
          </a:xfrm>
          <a:prstGeom prst="rect">
            <a:avLst/>
          </a:prstGeom>
        </p:spPr>
      </p:pic>
      <p:pic>
        <p:nvPicPr>
          <p:cNvPr id="8" name="Image 7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B387FAC9-F7B1-4358-A627-C606CB2E4A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649" y="2861263"/>
            <a:ext cx="839915" cy="839915"/>
          </a:xfrm>
          <a:prstGeom prst="rect">
            <a:avLst/>
          </a:prstGeom>
        </p:spPr>
      </p:pic>
      <p:pic>
        <p:nvPicPr>
          <p:cNvPr id="9" name="Image 8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2A2CDFE2-D94F-497D-953F-FBAA9B4D50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80" y="3225323"/>
            <a:ext cx="776544" cy="776544"/>
          </a:xfrm>
          <a:prstGeom prst="rect">
            <a:avLst/>
          </a:prstGeom>
        </p:spPr>
      </p:pic>
      <p:pic>
        <p:nvPicPr>
          <p:cNvPr id="10" name="Image 9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D6E258BB-3AD0-485D-B745-FB133C3BEA5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849" y="1612554"/>
            <a:ext cx="776544" cy="776544"/>
          </a:xfrm>
          <a:prstGeom prst="rect">
            <a:avLst/>
          </a:prstGeom>
        </p:spPr>
      </p:pic>
      <p:pic>
        <p:nvPicPr>
          <p:cNvPr id="11" name="Image 10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23D30812-92AF-4BF9-961E-B7353699D4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577" y="2389098"/>
            <a:ext cx="776544" cy="776544"/>
          </a:xfrm>
          <a:prstGeom prst="rect">
            <a:avLst/>
          </a:prstGeom>
        </p:spPr>
      </p:pic>
      <p:pic>
        <p:nvPicPr>
          <p:cNvPr id="12" name="Image 11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56A4D54C-3C14-4B18-8D46-9834987CAD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7581" y="2924634"/>
            <a:ext cx="776544" cy="776544"/>
          </a:xfrm>
          <a:prstGeom prst="rect">
            <a:avLst/>
          </a:prstGeom>
        </p:spPr>
      </p:pic>
      <p:pic>
        <p:nvPicPr>
          <p:cNvPr id="13" name="Image 12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D1636844-B6B1-4051-8CFA-933A5AFA1E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481" y="2000826"/>
            <a:ext cx="776544" cy="776544"/>
          </a:xfrm>
          <a:prstGeom prst="rect">
            <a:avLst/>
          </a:prstGeom>
        </p:spPr>
      </p:pic>
      <p:pic>
        <p:nvPicPr>
          <p:cNvPr id="14" name="Image 13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41CE83A5-E276-423C-A793-B04129F9639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937" y="2001790"/>
            <a:ext cx="776544" cy="776544"/>
          </a:xfrm>
          <a:prstGeom prst="rect">
            <a:avLst/>
          </a:prstGeom>
        </p:spPr>
      </p:pic>
      <p:pic>
        <p:nvPicPr>
          <p:cNvPr id="15" name="Image 14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21D647F4-1BF1-482C-A18F-53B94CEEB4F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846" y="2924634"/>
            <a:ext cx="776544" cy="77654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756B054-47AC-4EC9-B349-0183843D61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3735" y="4745390"/>
            <a:ext cx="1312658" cy="1312658"/>
          </a:xfrm>
          <a:prstGeom prst="rect">
            <a:avLst/>
          </a:prstGeom>
        </p:spPr>
      </p:pic>
      <p:pic>
        <p:nvPicPr>
          <p:cNvPr id="17" name="Image 1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D3950BE-5722-4F6D-B2A7-B2B45DA133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5997" y="4745390"/>
            <a:ext cx="1383787" cy="138378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B571D60-7773-4C97-A324-32731257F5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7605421" y="4745390"/>
            <a:ext cx="1292846" cy="1292846"/>
          </a:xfrm>
          <a:prstGeom prst="rect">
            <a:avLst/>
          </a:prstGeom>
        </p:spPr>
      </p:pic>
      <p:pic>
        <p:nvPicPr>
          <p:cNvPr id="19" name="Picture 2" descr="Jeu d'association : écriture du chiffre / constellation">
            <a:hlinkClick r:id="rId10"/>
            <a:extLst>
              <a:ext uri="{FF2B5EF4-FFF2-40B4-BE49-F238E27FC236}">
                <a16:creationId xmlns:a16="http://schemas.microsoft.com/office/drawing/2014/main" id="{B69C2F86-0ED3-4962-AC26-1C5201340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123" y="4682019"/>
            <a:ext cx="1469556" cy="146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3092602-F06E-4849-8CF5-6A3576B26174}"/>
              </a:ext>
            </a:extLst>
          </p:cNvPr>
          <p:cNvSpPr/>
          <p:nvPr/>
        </p:nvSpPr>
        <p:spPr>
          <a:xfrm>
            <a:off x="1199213" y="4745389"/>
            <a:ext cx="1312658" cy="12492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0E279F8-F348-441B-A65B-06794254C3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925855" y="-609600"/>
            <a:ext cx="609600" cy="609600"/>
          </a:xfrm>
          <a:prstGeom prst="rect">
            <a:avLst/>
          </a:prstGeom>
        </p:spPr>
      </p:pic>
      <p:pic>
        <p:nvPicPr>
          <p:cNvPr id="20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A459D9D-B190-47EC-95D4-7BD83D424B1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281542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3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839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93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AD0AEF-B9FC-429D-90D7-820AA3646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39" y="305286"/>
            <a:ext cx="6439084" cy="529602"/>
          </a:xfrm>
        </p:spPr>
        <p:txBody>
          <a:bodyPr/>
          <a:lstStyle/>
          <a:p>
            <a:r>
              <a:rPr lang="fr-FR" dirty="0"/>
              <a:t>Observe bien les cases vides et complète les séquences: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C5FBCE27-2B2F-455A-AD8D-6B4D26B4FD18}"/>
              </a:ext>
            </a:extLst>
          </p:cNvPr>
          <p:cNvGraphicFramePr>
            <a:graphicFrameLocks noGrp="1"/>
          </p:cNvGraphicFramePr>
          <p:nvPr/>
        </p:nvGraphicFramePr>
        <p:xfrm>
          <a:off x="746538" y="1322363"/>
          <a:ext cx="10690495" cy="3204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099">
                  <a:extLst>
                    <a:ext uri="{9D8B030D-6E8A-4147-A177-3AD203B41FA5}">
                      <a16:colId xmlns:a16="http://schemas.microsoft.com/office/drawing/2014/main" val="3130711159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2580109399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4027903685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2697110665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4003990427"/>
                    </a:ext>
                  </a:extLst>
                </a:gridCol>
              </a:tblGrid>
              <a:tr h="32045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533861"/>
                  </a:ext>
                </a:extLst>
              </a:tr>
            </a:tbl>
          </a:graphicData>
        </a:graphic>
      </p:graphicFrame>
      <p:pic>
        <p:nvPicPr>
          <p:cNvPr id="6" name="Image 5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B6BCDAF0-C9A8-4E00-AB1C-514A286B87E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6" y="2329417"/>
            <a:ext cx="1133187" cy="1133187"/>
          </a:xfrm>
          <a:prstGeom prst="rect">
            <a:avLst/>
          </a:prstGeom>
        </p:spPr>
      </p:pic>
      <p:pic>
        <p:nvPicPr>
          <p:cNvPr id="7" name="Image 6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3BB2589D-AA6E-45F2-97DD-87C6A3BB46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19" y="1881464"/>
            <a:ext cx="895906" cy="895906"/>
          </a:xfrm>
          <a:prstGeom prst="rect">
            <a:avLst/>
          </a:prstGeom>
        </p:spPr>
      </p:pic>
      <p:pic>
        <p:nvPicPr>
          <p:cNvPr id="8" name="Image 7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B387FAC9-F7B1-4358-A627-C606CB2E4A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649" y="2861263"/>
            <a:ext cx="839915" cy="839915"/>
          </a:xfrm>
          <a:prstGeom prst="rect">
            <a:avLst/>
          </a:prstGeom>
        </p:spPr>
      </p:pic>
      <p:pic>
        <p:nvPicPr>
          <p:cNvPr id="9" name="Image 8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2A2CDFE2-D94F-497D-953F-FBAA9B4D50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80" y="3225323"/>
            <a:ext cx="776544" cy="776544"/>
          </a:xfrm>
          <a:prstGeom prst="rect">
            <a:avLst/>
          </a:prstGeom>
        </p:spPr>
      </p:pic>
      <p:pic>
        <p:nvPicPr>
          <p:cNvPr id="10" name="Image 9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D6E258BB-3AD0-485D-B745-FB133C3BEA5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849" y="1612554"/>
            <a:ext cx="776544" cy="776544"/>
          </a:xfrm>
          <a:prstGeom prst="rect">
            <a:avLst/>
          </a:prstGeom>
        </p:spPr>
      </p:pic>
      <p:pic>
        <p:nvPicPr>
          <p:cNvPr id="11" name="Image 10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23D30812-92AF-4BF9-961E-B7353699D4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577" y="2389098"/>
            <a:ext cx="776544" cy="776544"/>
          </a:xfrm>
          <a:prstGeom prst="rect">
            <a:avLst/>
          </a:prstGeom>
        </p:spPr>
      </p:pic>
      <p:pic>
        <p:nvPicPr>
          <p:cNvPr id="12" name="Image 11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56A4D54C-3C14-4B18-8D46-9834987CAD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7581" y="2924634"/>
            <a:ext cx="776544" cy="776544"/>
          </a:xfrm>
          <a:prstGeom prst="rect">
            <a:avLst/>
          </a:prstGeom>
        </p:spPr>
      </p:pic>
      <p:pic>
        <p:nvPicPr>
          <p:cNvPr id="13" name="Image 12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D1636844-B6B1-4051-8CFA-933A5AFA1E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481" y="2000826"/>
            <a:ext cx="776544" cy="776544"/>
          </a:xfrm>
          <a:prstGeom prst="rect">
            <a:avLst/>
          </a:prstGeom>
        </p:spPr>
      </p:pic>
      <p:pic>
        <p:nvPicPr>
          <p:cNvPr id="14" name="Image 13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41CE83A5-E276-423C-A793-B04129F9639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937" y="2001790"/>
            <a:ext cx="776544" cy="776544"/>
          </a:xfrm>
          <a:prstGeom prst="rect">
            <a:avLst/>
          </a:prstGeom>
        </p:spPr>
      </p:pic>
      <p:pic>
        <p:nvPicPr>
          <p:cNvPr id="15" name="Image 14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21D647F4-1BF1-482C-A18F-53B94CEEB4F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846" y="2924634"/>
            <a:ext cx="776544" cy="77654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756B054-47AC-4EC9-B349-0183843D61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3735" y="4745390"/>
            <a:ext cx="1312658" cy="1312658"/>
          </a:xfrm>
          <a:prstGeom prst="rect">
            <a:avLst/>
          </a:prstGeom>
        </p:spPr>
      </p:pic>
      <p:pic>
        <p:nvPicPr>
          <p:cNvPr id="17" name="Image 1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D3950BE-5722-4F6D-B2A7-B2B45DA133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5997" y="4745390"/>
            <a:ext cx="1383787" cy="138378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B571D60-7773-4C97-A324-32731257F5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7605421" y="4745390"/>
            <a:ext cx="1292846" cy="1292846"/>
          </a:xfrm>
          <a:prstGeom prst="rect">
            <a:avLst/>
          </a:prstGeom>
        </p:spPr>
      </p:pic>
      <p:pic>
        <p:nvPicPr>
          <p:cNvPr id="19" name="Picture 2" descr="Jeu d'association : écriture du chiffre / constellation">
            <a:hlinkClick r:id="rId10"/>
            <a:extLst>
              <a:ext uri="{FF2B5EF4-FFF2-40B4-BE49-F238E27FC236}">
                <a16:creationId xmlns:a16="http://schemas.microsoft.com/office/drawing/2014/main" id="{B69C2F86-0ED3-4962-AC26-1C5201340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123" y="4682019"/>
            <a:ext cx="1469556" cy="146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3092602-F06E-4849-8CF5-6A3576B26174}"/>
              </a:ext>
            </a:extLst>
          </p:cNvPr>
          <p:cNvSpPr/>
          <p:nvPr/>
        </p:nvSpPr>
        <p:spPr>
          <a:xfrm>
            <a:off x="1199213" y="4745389"/>
            <a:ext cx="1312658" cy="12492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C574282-8D9A-4E54-8AAA-ADF5E935CA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145977" y="-758253"/>
            <a:ext cx="609600" cy="609600"/>
          </a:xfrm>
          <a:prstGeom prst="rect">
            <a:avLst/>
          </a:prstGeom>
        </p:spPr>
      </p:pic>
      <p:pic>
        <p:nvPicPr>
          <p:cNvPr id="20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1C21C99-EAA7-4DA0-8A93-D5C660C63F9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32121" y="-7582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5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27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86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AD0AEF-B9FC-429D-90D7-820AA3646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39" y="305286"/>
            <a:ext cx="6439084" cy="529602"/>
          </a:xfrm>
        </p:spPr>
        <p:txBody>
          <a:bodyPr/>
          <a:lstStyle/>
          <a:p>
            <a:r>
              <a:rPr lang="fr-FR" dirty="0"/>
              <a:t>Observe bien les cases vides et complète les séquences: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C5FBCE27-2B2F-455A-AD8D-6B4D26B4FD18}"/>
              </a:ext>
            </a:extLst>
          </p:cNvPr>
          <p:cNvGraphicFramePr>
            <a:graphicFrameLocks noGrp="1"/>
          </p:cNvGraphicFramePr>
          <p:nvPr/>
        </p:nvGraphicFramePr>
        <p:xfrm>
          <a:off x="746538" y="1322363"/>
          <a:ext cx="10690495" cy="3204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099">
                  <a:extLst>
                    <a:ext uri="{9D8B030D-6E8A-4147-A177-3AD203B41FA5}">
                      <a16:colId xmlns:a16="http://schemas.microsoft.com/office/drawing/2014/main" val="3130711159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2580109399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4027903685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2697110665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4003990427"/>
                    </a:ext>
                  </a:extLst>
                </a:gridCol>
              </a:tblGrid>
              <a:tr h="32045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533861"/>
                  </a:ext>
                </a:extLst>
              </a:tr>
            </a:tbl>
          </a:graphicData>
        </a:graphic>
      </p:graphicFrame>
      <p:pic>
        <p:nvPicPr>
          <p:cNvPr id="6" name="Image 5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B6BCDAF0-C9A8-4E00-AB1C-514A286B87E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6" y="2329417"/>
            <a:ext cx="1133187" cy="1133187"/>
          </a:xfrm>
          <a:prstGeom prst="rect">
            <a:avLst/>
          </a:prstGeom>
        </p:spPr>
      </p:pic>
      <p:pic>
        <p:nvPicPr>
          <p:cNvPr id="7" name="Image 6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3BB2589D-AA6E-45F2-97DD-87C6A3BB46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19" y="1881464"/>
            <a:ext cx="895906" cy="895906"/>
          </a:xfrm>
          <a:prstGeom prst="rect">
            <a:avLst/>
          </a:prstGeom>
        </p:spPr>
      </p:pic>
      <p:pic>
        <p:nvPicPr>
          <p:cNvPr id="8" name="Image 7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B387FAC9-F7B1-4358-A627-C606CB2E4A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649" y="2861263"/>
            <a:ext cx="839915" cy="839915"/>
          </a:xfrm>
          <a:prstGeom prst="rect">
            <a:avLst/>
          </a:prstGeom>
        </p:spPr>
      </p:pic>
      <p:pic>
        <p:nvPicPr>
          <p:cNvPr id="9" name="Image 8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2A2CDFE2-D94F-497D-953F-FBAA9B4D50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80" y="3225323"/>
            <a:ext cx="776544" cy="776544"/>
          </a:xfrm>
          <a:prstGeom prst="rect">
            <a:avLst/>
          </a:prstGeom>
        </p:spPr>
      </p:pic>
      <p:pic>
        <p:nvPicPr>
          <p:cNvPr id="10" name="Image 9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D6E258BB-3AD0-485D-B745-FB133C3BEA5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849" y="1612554"/>
            <a:ext cx="776544" cy="776544"/>
          </a:xfrm>
          <a:prstGeom prst="rect">
            <a:avLst/>
          </a:prstGeom>
        </p:spPr>
      </p:pic>
      <p:pic>
        <p:nvPicPr>
          <p:cNvPr id="11" name="Image 10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23D30812-92AF-4BF9-961E-B7353699D4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577" y="2389098"/>
            <a:ext cx="776544" cy="776544"/>
          </a:xfrm>
          <a:prstGeom prst="rect">
            <a:avLst/>
          </a:prstGeom>
        </p:spPr>
      </p:pic>
      <p:pic>
        <p:nvPicPr>
          <p:cNvPr id="12" name="Image 11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56A4D54C-3C14-4B18-8D46-9834987CAD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7581" y="2924634"/>
            <a:ext cx="776544" cy="776544"/>
          </a:xfrm>
          <a:prstGeom prst="rect">
            <a:avLst/>
          </a:prstGeom>
        </p:spPr>
      </p:pic>
      <p:pic>
        <p:nvPicPr>
          <p:cNvPr id="13" name="Image 12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D1636844-B6B1-4051-8CFA-933A5AFA1E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481" y="2000826"/>
            <a:ext cx="776544" cy="776544"/>
          </a:xfrm>
          <a:prstGeom prst="rect">
            <a:avLst/>
          </a:prstGeom>
        </p:spPr>
      </p:pic>
      <p:pic>
        <p:nvPicPr>
          <p:cNvPr id="14" name="Image 13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41CE83A5-E276-423C-A793-B04129F9639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937" y="2001790"/>
            <a:ext cx="776544" cy="776544"/>
          </a:xfrm>
          <a:prstGeom prst="rect">
            <a:avLst/>
          </a:prstGeom>
        </p:spPr>
      </p:pic>
      <p:pic>
        <p:nvPicPr>
          <p:cNvPr id="15" name="Image 14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21D647F4-1BF1-482C-A18F-53B94CEEB4F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846" y="2924634"/>
            <a:ext cx="776544" cy="77654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756B054-47AC-4EC9-B349-0183843D61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3735" y="4745390"/>
            <a:ext cx="1312658" cy="1312658"/>
          </a:xfrm>
          <a:prstGeom prst="rect">
            <a:avLst/>
          </a:prstGeom>
        </p:spPr>
      </p:pic>
      <p:pic>
        <p:nvPicPr>
          <p:cNvPr id="17" name="Image 1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D3950BE-5722-4F6D-B2A7-B2B45DA133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5997" y="4745390"/>
            <a:ext cx="1383787" cy="138378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B571D60-7773-4C97-A324-32731257F5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7605421" y="4745390"/>
            <a:ext cx="1292846" cy="1292846"/>
          </a:xfrm>
          <a:prstGeom prst="rect">
            <a:avLst/>
          </a:prstGeom>
        </p:spPr>
      </p:pic>
      <p:pic>
        <p:nvPicPr>
          <p:cNvPr id="19" name="Picture 2" descr="Jeu d'association : écriture du chiffre / constellation">
            <a:hlinkClick r:id="rId10"/>
            <a:extLst>
              <a:ext uri="{FF2B5EF4-FFF2-40B4-BE49-F238E27FC236}">
                <a16:creationId xmlns:a16="http://schemas.microsoft.com/office/drawing/2014/main" id="{B69C2F86-0ED3-4962-AC26-1C5201340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123" y="4682019"/>
            <a:ext cx="1469556" cy="146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3092602-F06E-4849-8CF5-6A3576B26174}"/>
              </a:ext>
            </a:extLst>
          </p:cNvPr>
          <p:cNvSpPr/>
          <p:nvPr/>
        </p:nvSpPr>
        <p:spPr>
          <a:xfrm>
            <a:off x="1199213" y="4745389"/>
            <a:ext cx="1312658" cy="12492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3913F48-306E-40B1-97A3-279CD16D72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533323" y="-731973"/>
            <a:ext cx="609600" cy="609600"/>
          </a:xfrm>
          <a:prstGeom prst="rect">
            <a:avLst/>
          </a:prstGeom>
        </p:spPr>
      </p:pic>
      <p:pic>
        <p:nvPicPr>
          <p:cNvPr id="20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B9B79722-2B61-4220-B4F1-146FD5A422F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0793" y="-6907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9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398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21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AD0AEF-B9FC-429D-90D7-820AA3646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39" y="305286"/>
            <a:ext cx="6439084" cy="529602"/>
          </a:xfrm>
        </p:spPr>
        <p:txBody>
          <a:bodyPr/>
          <a:lstStyle/>
          <a:p>
            <a:r>
              <a:rPr lang="fr-FR" dirty="0"/>
              <a:t>Observe bien les cases vides et complète les séquences: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C5FBCE27-2B2F-455A-AD8D-6B4D26B4FD18}"/>
              </a:ext>
            </a:extLst>
          </p:cNvPr>
          <p:cNvGraphicFramePr>
            <a:graphicFrameLocks noGrp="1"/>
          </p:cNvGraphicFramePr>
          <p:nvPr/>
        </p:nvGraphicFramePr>
        <p:xfrm>
          <a:off x="746538" y="1322363"/>
          <a:ext cx="10690495" cy="3204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099">
                  <a:extLst>
                    <a:ext uri="{9D8B030D-6E8A-4147-A177-3AD203B41FA5}">
                      <a16:colId xmlns:a16="http://schemas.microsoft.com/office/drawing/2014/main" val="3130711159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2580109399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4027903685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2697110665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4003990427"/>
                    </a:ext>
                  </a:extLst>
                </a:gridCol>
              </a:tblGrid>
              <a:tr h="32045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533861"/>
                  </a:ext>
                </a:extLst>
              </a:tr>
            </a:tbl>
          </a:graphicData>
        </a:graphic>
      </p:graphicFrame>
      <p:pic>
        <p:nvPicPr>
          <p:cNvPr id="6" name="Image 5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B6BCDAF0-C9A8-4E00-AB1C-514A286B87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6" y="2329417"/>
            <a:ext cx="1133187" cy="1133187"/>
          </a:xfrm>
          <a:prstGeom prst="rect">
            <a:avLst/>
          </a:prstGeom>
        </p:spPr>
      </p:pic>
      <p:pic>
        <p:nvPicPr>
          <p:cNvPr id="7" name="Image 6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3BB2589D-AA6E-45F2-97DD-87C6A3BB46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19" y="1881464"/>
            <a:ext cx="895906" cy="895906"/>
          </a:xfrm>
          <a:prstGeom prst="rect">
            <a:avLst/>
          </a:prstGeom>
        </p:spPr>
      </p:pic>
      <p:pic>
        <p:nvPicPr>
          <p:cNvPr id="8" name="Image 7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B387FAC9-F7B1-4358-A627-C606CB2E4A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649" y="2861263"/>
            <a:ext cx="839915" cy="839915"/>
          </a:xfrm>
          <a:prstGeom prst="rect">
            <a:avLst/>
          </a:prstGeom>
        </p:spPr>
      </p:pic>
      <p:pic>
        <p:nvPicPr>
          <p:cNvPr id="9" name="Image 8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2A2CDFE2-D94F-497D-953F-FBAA9B4D50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80" y="3225323"/>
            <a:ext cx="776544" cy="776544"/>
          </a:xfrm>
          <a:prstGeom prst="rect">
            <a:avLst/>
          </a:prstGeom>
        </p:spPr>
      </p:pic>
      <p:pic>
        <p:nvPicPr>
          <p:cNvPr id="10" name="Image 9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D6E258BB-3AD0-485D-B745-FB133C3BEA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849" y="1612554"/>
            <a:ext cx="776544" cy="776544"/>
          </a:xfrm>
          <a:prstGeom prst="rect">
            <a:avLst/>
          </a:prstGeom>
        </p:spPr>
      </p:pic>
      <p:pic>
        <p:nvPicPr>
          <p:cNvPr id="11" name="Image 10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23D30812-92AF-4BF9-961E-B7353699D4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577" y="2389098"/>
            <a:ext cx="776544" cy="776544"/>
          </a:xfrm>
          <a:prstGeom prst="rect">
            <a:avLst/>
          </a:prstGeom>
        </p:spPr>
      </p:pic>
      <p:pic>
        <p:nvPicPr>
          <p:cNvPr id="12" name="Image 11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56A4D54C-3C14-4B18-8D46-9834987CAD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7581" y="2924634"/>
            <a:ext cx="776544" cy="776544"/>
          </a:xfrm>
          <a:prstGeom prst="rect">
            <a:avLst/>
          </a:prstGeom>
        </p:spPr>
      </p:pic>
      <p:pic>
        <p:nvPicPr>
          <p:cNvPr id="13" name="Image 12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D1636844-B6B1-4051-8CFA-933A5AFA1E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481" y="2000826"/>
            <a:ext cx="776544" cy="776544"/>
          </a:xfrm>
          <a:prstGeom prst="rect">
            <a:avLst/>
          </a:prstGeom>
        </p:spPr>
      </p:pic>
      <p:pic>
        <p:nvPicPr>
          <p:cNvPr id="14" name="Image 13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41CE83A5-E276-423C-A793-B04129F963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937" y="2001790"/>
            <a:ext cx="776544" cy="776544"/>
          </a:xfrm>
          <a:prstGeom prst="rect">
            <a:avLst/>
          </a:prstGeom>
        </p:spPr>
      </p:pic>
      <p:pic>
        <p:nvPicPr>
          <p:cNvPr id="15" name="Image 14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21D647F4-1BF1-482C-A18F-53B94CEEB4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846" y="2924634"/>
            <a:ext cx="776544" cy="77654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756B054-47AC-4EC9-B349-0183843D6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735" y="4745390"/>
            <a:ext cx="1312658" cy="1312658"/>
          </a:xfrm>
          <a:prstGeom prst="rect">
            <a:avLst/>
          </a:prstGeom>
        </p:spPr>
      </p:pic>
      <p:pic>
        <p:nvPicPr>
          <p:cNvPr id="17" name="Image 1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D3950BE-5722-4F6D-B2A7-B2B45DA13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5997" y="4745390"/>
            <a:ext cx="1383787" cy="138378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B571D60-7773-4C97-A324-32731257F5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605421" y="4745390"/>
            <a:ext cx="1292846" cy="1292846"/>
          </a:xfrm>
          <a:prstGeom prst="rect">
            <a:avLst/>
          </a:prstGeom>
        </p:spPr>
      </p:pic>
      <p:pic>
        <p:nvPicPr>
          <p:cNvPr id="19" name="Picture 2" descr="Jeu d'association : écriture du chiffre / constellation">
            <a:hlinkClick r:id="rId6"/>
            <a:extLst>
              <a:ext uri="{FF2B5EF4-FFF2-40B4-BE49-F238E27FC236}">
                <a16:creationId xmlns:a16="http://schemas.microsoft.com/office/drawing/2014/main" id="{B69C2F86-0ED3-4962-AC26-1C5201340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123" y="4682019"/>
            <a:ext cx="1469556" cy="146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B752DDF-438A-4549-84D9-927B25667E9E}"/>
              </a:ext>
            </a:extLst>
          </p:cNvPr>
          <p:cNvSpPr/>
          <p:nvPr/>
        </p:nvSpPr>
        <p:spPr>
          <a:xfrm>
            <a:off x="1199213" y="4745389"/>
            <a:ext cx="1312658" cy="12492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42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65</Words>
  <Application>Microsoft Office PowerPoint</Application>
  <PresentationFormat>Grand écran</PresentationFormat>
  <Paragraphs>8</Paragraphs>
  <Slides>6</Slides>
  <Notes>0</Notes>
  <HiddenSlides>0</HiddenSlides>
  <MMClips>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Facette</vt:lpstr>
      <vt:lpstr>CONSTRUIRE LES PREMIERS OUTILS  POUR STRUCTURER SA PENSEE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CONSTRUIRE LES PREMIERS OUTILS  POUR STRUCTURER SA PENSEE</dc:title>
  <dc:creator>DaniellePro</dc:creator>
  <cp:lastModifiedBy>DaniellePro</cp:lastModifiedBy>
  <cp:revision>10</cp:revision>
  <dcterms:created xsi:type="dcterms:W3CDTF">2020-05-28T16:15:55Z</dcterms:created>
  <dcterms:modified xsi:type="dcterms:W3CDTF">2020-05-29T09:23:35Z</dcterms:modified>
</cp:coreProperties>
</file>