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60" r:id="rId4"/>
    <p:sldId id="258" r:id="rId5"/>
    <p:sldId id="259" r:id="rId6"/>
    <p:sldId id="261" r:id="rId7"/>
    <p:sldId id="262" r:id="rId8"/>
    <p:sldId id="263" r:id="rId9"/>
    <p:sldId id="264" r:id="rId10"/>
    <p:sldId id="266" r:id="rId11"/>
    <p:sldId id="267" r:id="rId12"/>
    <p:sldId id="268"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1E06"/>
    <a:srgbClr val="740A67"/>
    <a:srgbClr val="245A2A"/>
    <a:srgbClr val="600000"/>
    <a:srgbClr val="D68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5/26/2020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68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5/26/2020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09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5/26/2020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19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5/26/2020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62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5/26/2020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12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5/26/2020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73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5/26/2020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92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5/26/2020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2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5/26/2020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6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5/26/2020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13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5/26/2020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28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5/26/2020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a:t>
            </a:fld>
            <a:endParaRPr lang="en-US"/>
          </a:p>
        </p:txBody>
      </p:sp>
    </p:spTree>
    <p:extLst>
      <p:ext uri="{BB962C8B-B14F-4D97-AF65-F5344CB8AC3E}">
        <p14:creationId xmlns:p14="http://schemas.microsoft.com/office/powerpoint/2010/main" val="24498419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3176085-2B2D-4D01-9CEA-E44DE57DD9B1}"/>
              </a:ext>
            </a:extLst>
          </p:cNvPr>
          <p:cNvSpPr>
            <a:spLocks noGrp="1"/>
          </p:cNvSpPr>
          <p:nvPr>
            <p:ph type="ctrTitle"/>
          </p:nvPr>
        </p:nvSpPr>
        <p:spPr>
          <a:xfrm>
            <a:off x="4763933" y="3827844"/>
            <a:ext cx="6766405" cy="1168188"/>
          </a:xfrm>
        </p:spPr>
        <p:txBody>
          <a:bodyPr>
            <a:normAutofit/>
          </a:bodyPr>
          <a:lstStyle/>
          <a:p>
            <a:r>
              <a:rPr lang="fr-FR" sz="5600" dirty="0">
                <a:solidFill>
                  <a:srgbClr val="FFFFFE"/>
                </a:solidFill>
              </a:rPr>
              <a:t>Les papas célèbres…</a:t>
            </a:r>
          </a:p>
        </p:txBody>
      </p:sp>
      <p:sp>
        <p:nvSpPr>
          <p:cNvPr id="3" name="Sous-titre 2">
            <a:extLst>
              <a:ext uri="{FF2B5EF4-FFF2-40B4-BE49-F238E27FC236}">
                <a16:creationId xmlns:a16="http://schemas.microsoft.com/office/drawing/2014/main" id="{1376E614-3CC7-4C14-9269-064C82F36C1A}"/>
              </a:ext>
            </a:extLst>
          </p:cNvPr>
          <p:cNvSpPr>
            <a:spLocks noGrp="1"/>
          </p:cNvSpPr>
          <p:nvPr>
            <p:ph type="subTitle" idx="1"/>
          </p:nvPr>
        </p:nvSpPr>
        <p:spPr>
          <a:xfrm>
            <a:off x="4763933" y="5088106"/>
            <a:ext cx="6766405" cy="1168189"/>
          </a:xfrm>
        </p:spPr>
        <p:txBody>
          <a:bodyPr>
            <a:normAutofit/>
          </a:bodyPr>
          <a:lstStyle/>
          <a:p>
            <a:r>
              <a:rPr lang="fr-FR" dirty="0">
                <a:solidFill>
                  <a:srgbClr val="FFFFFE"/>
                </a:solidFill>
              </a:rPr>
              <a:t>…dans les films et dessins animés</a:t>
            </a:r>
          </a:p>
        </p:txBody>
      </p:sp>
      <p:sp>
        <p:nvSpPr>
          <p:cNvPr id="32" name="Freeform: Shape 31">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rc 37">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F87FA1CD-FF57-4ED3-845A-7DA8AA9448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3916" y="150223"/>
            <a:ext cx="2024167" cy="2488039"/>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p:spPr>
      </p:pic>
      <p:sp>
        <p:nvSpPr>
          <p:cNvPr id="7" name="Cœur 6">
            <a:extLst>
              <a:ext uri="{FF2B5EF4-FFF2-40B4-BE49-F238E27FC236}">
                <a16:creationId xmlns:a16="http://schemas.microsoft.com/office/drawing/2014/main" id="{4DD0CB78-2CB3-4256-BABF-82F255315061}"/>
              </a:ext>
            </a:extLst>
          </p:cNvPr>
          <p:cNvSpPr/>
          <p:nvPr/>
        </p:nvSpPr>
        <p:spPr>
          <a:xfrm rot="960129">
            <a:off x="9727981" y="720737"/>
            <a:ext cx="1963621" cy="19382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Son enregistré">
            <a:hlinkClick r:id="" action="ppaction://media"/>
            <a:extLst>
              <a:ext uri="{FF2B5EF4-FFF2-40B4-BE49-F238E27FC236}">
                <a16:creationId xmlns:a16="http://schemas.microsoft.com/office/drawing/2014/main" id="{F7AEE9E1-020D-4BF2-8A20-FEE563510C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08083" y="-2136569"/>
            <a:ext cx="609600" cy="609600"/>
          </a:xfrm>
          <a:prstGeom prst="rect">
            <a:avLst/>
          </a:prstGeom>
        </p:spPr>
      </p:pic>
      <p:pic>
        <p:nvPicPr>
          <p:cNvPr id="10" name="Image 9">
            <a:extLst>
              <a:ext uri="{FF2B5EF4-FFF2-40B4-BE49-F238E27FC236}">
                <a16:creationId xmlns:a16="http://schemas.microsoft.com/office/drawing/2014/main" id="{1ED95F4A-CE66-4285-A794-39382901EE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0512" y="1824433"/>
            <a:ext cx="2863807" cy="2863807"/>
          </a:xfrm>
          <a:prstGeom prst="rect">
            <a:avLst/>
          </a:prstGeom>
        </p:spPr>
      </p:pic>
    </p:spTree>
    <p:extLst>
      <p:ext uri="{BB962C8B-B14F-4D97-AF65-F5344CB8AC3E}">
        <p14:creationId xmlns:p14="http://schemas.microsoft.com/office/powerpoint/2010/main" val="141319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95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2316263982"/>
              </p:ext>
            </p:extLst>
          </p:nvPr>
        </p:nvGraphicFramePr>
        <p:xfrm>
          <a:off x="1285461" y="880164"/>
          <a:ext cx="9492467" cy="5595587"/>
        </p:xfrm>
        <a:graphic>
          <a:graphicData uri="http://schemas.openxmlformats.org/drawingml/2006/table">
            <a:tbl>
              <a:tblPr firstRow="1" bandRow="1">
                <a:tableStyleId>{5C22544A-7EE6-4342-B048-85BDC9FD1C3A}</a:tableStyleId>
              </a:tblPr>
              <a:tblGrid>
                <a:gridCol w="4677154">
                  <a:extLst>
                    <a:ext uri="{9D8B030D-6E8A-4147-A177-3AD203B41FA5}">
                      <a16:colId xmlns:a16="http://schemas.microsoft.com/office/drawing/2014/main" val="3512023926"/>
                    </a:ext>
                  </a:extLst>
                </a:gridCol>
                <a:gridCol w="4815313">
                  <a:extLst>
                    <a:ext uri="{9D8B030D-6E8A-4147-A177-3AD203B41FA5}">
                      <a16:colId xmlns:a16="http://schemas.microsoft.com/office/drawing/2014/main" val="3999862552"/>
                    </a:ext>
                  </a:extLst>
                </a:gridCol>
              </a:tblGrid>
              <a:tr h="2518619">
                <a:tc>
                  <a:txBody>
                    <a:bodyPr/>
                    <a:lstStyle/>
                    <a:p>
                      <a:r>
                        <a:rPr lang="fr-FR" sz="2800" b="1" dirty="0">
                          <a:solidFill>
                            <a:schemeClr val="tx1"/>
                          </a:solidFill>
                          <a:latin typeface="Amandine" pitchFamily="2" charset="0"/>
                        </a:rPr>
                        <a:t>Caractéristiques:</a:t>
                      </a:r>
                    </a:p>
                    <a:p>
                      <a:pPr fontAlgn="base"/>
                      <a:r>
                        <a:rPr lang="fr-FR" sz="1800" b="1" kern="1200" dirty="0">
                          <a:solidFill>
                            <a:schemeClr val="tx1"/>
                          </a:solidFill>
                          <a:effectLst/>
                          <a:latin typeface="+mj-lt"/>
                          <a:ea typeface="+mn-ea"/>
                          <a:cs typeface="+mn-cs"/>
                        </a:rPr>
                        <a:t>Lorsque ce papa </a:t>
                      </a:r>
                      <a:r>
                        <a:rPr lang="fr-FR" sz="1800" b="1" i="0" u="none" strike="noStrike" kern="1200" dirty="0">
                          <a:solidFill>
                            <a:schemeClr val="tx1"/>
                          </a:solidFill>
                          <a:effectLst/>
                          <a:latin typeface="+mj-lt"/>
                          <a:ea typeface="+mn-ea"/>
                          <a:cs typeface="+mn-cs"/>
                        </a:rPr>
                        <a:t>annonce à son fils Luke, qu'il est en fait son père, celui-ci doit choisir entre combattre contre lui  ou le rejoindre du côté obscur de la Force…</a:t>
                      </a:r>
                      <a:endParaRPr lang="fr-FR" sz="1800" b="1" kern="1200" dirty="0">
                        <a:solidFill>
                          <a:schemeClr val="tx1"/>
                        </a:solidFill>
                        <a:effectLst/>
                        <a:latin typeface="+mj-lt"/>
                        <a:ea typeface="+mn-ea"/>
                        <a:cs typeface="+mn-cs"/>
                      </a:endParaRPr>
                    </a:p>
                  </a:txBody>
                  <a:tcPr/>
                </a:tc>
                <a:tc rowSpan="3">
                  <a:txBody>
                    <a:bodyPr/>
                    <a:lstStyle/>
                    <a:p>
                      <a:endParaRPr lang="fr-FR" dirty="0"/>
                    </a:p>
                  </a:txBody>
                  <a:tcPr/>
                </a:tc>
                <a:extLst>
                  <a:ext uri="{0D108BD9-81ED-4DB2-BD59-A6C34878D82A}">
                    <a16:rowId xmlns:a16="http://schemas.microsoft.com/office/drawing/2014/main" val="2479620050"/>
                  </a:ext>
                </a:extLst>
              </a:tr>
              <a:tr h="1538484">
                <a:tc>
                  <a:txBody>
                    <a:bodyPr/>
                    <a:lstStyle/>
                    <a:p>
                      <a:r>
                        <a:rPr lang="fr-FR" sz="2800" b="1" dirty="0">
                          <a:latin typeface="Amandine" pitchFamily="2" charset="0"/>
                        </a:rPr>
                        <a:t>Prénom:</a:t>
                      </a:r>
                    </a:p>
                    <a:p>
                      <a:pPr algn="ctr"/>
                      <a:r>
                        <a:rPr lang="fr-FR" sz="1800" b="1" i="1" u="none" strike="noStrike" kern="1200" dirty="0" err="1">
                          <a:solidFill>
                            <a:schemeClr val="dk1"/>
                          </a:solidFill>
                          <a:effectLst/>
                          <a:latin typeface="+mn-lt"/>
                          <a:ea typeface="+mn-ea"/>
                          <a:cs typeface="+mn-cs"/>
                        </a:rPr>
                        <a:t>Dark</a:t>
                      </a:r>
                      <a:r>
                        <a:rPr lang="fr-FR" sz="1800" b="1" i="1" u="none" strike="noStrike" kern="1200" dirty="0">
                          <a:solidFill>
                            <a:schemeClr val="dk1"/>
                          </a:solidFill>
                          <a:effectLst/>
                          <a:latin typeface="+mn-lt"/>
                          <a:ea typeface="+mn-ea"/>
                          <a:cs typeface="+mn-cs"/>
                        </a:rPr>
                        <a:t> Vador</a:t>
                      </a:r>
                      <a:endParaRPr lang="fr-FR" sz="2800" b="0" dirty="0">
                        <a:solidFill>
                          <a:schemeClr val="tx1"/>
                        </a:solidFill>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1435302481"/>
                  </a:ext>
                </a:extLst>
              </a:tr>
              <a:tr h="1538484">
                <a:tc>
                  <a:txBody>
                    <a:bodyPr/>
                    <a:lstStyle/>
                    <a:p>
                      <a:r>
                        <a:rPr lang="fr-FR" sz="2800" b="1" dirty="0">
                          <a:latin typeface="Amandine" pitchFamily="2" charset="0"/>
                        </a:rPr>
                        <a:t>Film:</a:t>
                      </a:r>
                    </a:p>
                    <a:p>
                      <a:pPr algn="ctr"/>
                      <a:r>
                        <a:rPr lang="fr-FR" sz="1800" b="1" i="1" u="none" strike="noStrike" kern="1200" dirty="0">
                          <a:solidFill>
                            <a:schemeClr val="dk1"/>
                          </a:solidFill>
                          <a:effectLst/>
                          <a:latin typeface="+mn-lt"/>
                          <a:ea typeface="+mn-ea"/>
                          <a:cs typeface="+mn-cs"/>
                        </a:rPr>
                        <a:t>Star Wars, épisode V: </a:t>
                      </a:r>
                    </a:p>
                    <a:p>
                      <a:pPr algn="ctr"/>
                      <a:r>
                        <a:rPr lang="fr-FR" sz="1800" b="1" i="1" u="none" strike="noStrike" kern="1200" dirty="0">
                          <a:solidFill>
                            <a:schemeClr val="dk1"/>
                          </a:solidFill>
                          <a:effectLst/>
                          <a:latin typeface="+mn-lt"/>
                          <a:ea typeface="+mn-ea"/>
                          <a:cs typeface="+mn-cs"/>
                        </a:rPr>
                        <a:t>L'Empire contre-attaque</a:t>
                      </a:r>
                      <a:endParaRPr lang="fr-FR" sz="4000" b="0" dirty="0">
                        <a:latin typeface="+mj-lt"/>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835965" y="172278"/>
            <a:ext cx="6732105" cy="707886"/>
          </a:xfrm>
          <a:prstGeom prst="rect">
            <a:avLst/>
          </a:prstGeom>
          <a:noFill/>
        </p:spPr>
        <p:txBody>
          <a:bodyPr wrap="square" rtlCol="0">
            <a:spAutoFit/>
          </a:bodyPr>
          <a:lstStyle/>
          <a:p>
            <a:r>
              <a:rPr lang="fr-FR" sz="4000" dirty="0">
                <a:latin typeface="Amandine" pitchFamily="2" charset="0"/>
              </a:rPr>
              <a:t>Papa célèbre  numéro 9</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784866" y="1259535"/>
            <a:ext cx="934094" cy="1147451"/>
          </a:xfrm>
          <a:prstGeom prst="heart">
            <a:avLst/>
          </a:prstGeom>
          <a:solidFill>
            <a:srgbClr val="781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Son enregistré">
            <a:hlinkClick r:id="" action="ppaction://media"/>
            <a:extLst>
              <a:ext uri="{FF2B5EF4-FFF2-40B4-BE49-F238E27FC236}">
                <a16:creationId xmlns:a16="http://schemas.microsoft.com/office/drawing/2014/main" id="{26E1F977-4238-46C7-AF79-502A092D4E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55665" y="-1140955"/>
            <a:ext cx="609600" cy="609600"/>
          </a:xfrm>
          <a:prstGeom prst="rect">
            <a:avLst/>
          </a:prstGeom>
        </p:spPr>
      </p:pic>
      <p:pic>
        <p:nvPicPr>
          <p:cNvPr id="2" name="Image 1">
            <a:extLst>
              <a:ext uri="{FF2B5EF4-FFF2-40B4-BE49-F238E27FC236}">
                <a16:creationId xmlns:a16="http://schemas.microsoft.com/office/drawing/2014/main" id="{1D5E3718-4F69-4EC3-88EA-94F9BD044C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2017" y="1567217"/>
            <a:ext cx="4221480" cy="4221480"/>
          </a:xfrm>
          <a:prstGeom prst="rect">
            <a:avLst/>
          </a:prstGeom>
        </p:spPr>
      </p:pic>
    </p:spTree>
    <p:extLst>
      <p:ext uri="{BB962C8B-B14F-4D97-AF65-F5344CB8AC3E}">
        <p14:creationId xmlns:p14="http://schemas.microsoft.com/office/powerpoint/2010/main" val="34020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91" fill="hold"/>
                                        <p:tgtEl>
                                          <p:spTgt spid="9"/>
                                        </p:tgtEl>
                                      </p:cBhvr>
                                    </p:cmd>
                                  </p:childTnLst>
                                </p:cTn>
                              </p:par>
                            </p:childTnLst>
                          </p:cTn>
                        </p:par>
                        <p:par>
                          <p:cTn id="7" fill="hold">
                            <p:stCondLst>
                              <p:cond delay="20791"/>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58FB4AA-7058-4218-AE65-3ACD24A41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93756AE-EA9A-4ED3-84F6-497F5A0B6C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1" y="2520341"/>
            <a:ext cx="6740511" cy="4337659"/>
          </a:xfrm>
          <a:custGeom>
            <a:avLst/>
            <a:gdLst/>
            <a:ahLst/>
            <a:cxnLst/>
            <a:rect l="l" t="t" r="r" b="b"/>
            <a:pathLst>
              <a:path w="6740511" h="4337659">
                <a:moveTo>
                  <a:pt x="2395232" y="0"/>
                </a:moveTo>
                <a:cubicBezTo>
                  <a:pt x="4720174" y="0"/>
                  <a:pt x="6618669" y="1825840"/>
                  <a:pt x="6735054" y="4121859"/>
                </a:cubicBezTo>
                <a:lnTo>
                  <a:pt x="6740511" y="4337659"/>
                </a:lnTo>
                <a:lnTo>
                  <a:pt x="0" y="4337659"/>
                </a:lnTo>
                <a:lnTo>
                  <a:pt x="0" y="721070"/>
                </a:lnTo>
                <a:lnTo>
                  <a:pt x="97326" y="656591"/>
                </a:lnTo>
                <a:cubicBezTo>
                  <a:pt x="763937" y="240461"/>
                  <a:pt x="1551503" y="0"/>
                  <a:pt x="2395232" y="0"/>
                </a:cubicBezTo>
                <a:close/>
              </a:path>
            </a:pathLst>
          </a:custGeom>
        </p:spPr>
      </p:pic>
      <p:sp>
        <p:nvSpPr>
          <p:cNvPr id="25" name="Arc 24">
            <a:extLst>
              <a:ext uri="{FF2B5EF4-FFF2-40B4-BE49-F238E27FC236}">
                <a16:creationId xmlns:a16="http://schemas.microsoft.com/office/drawing/2014/main" id="{7CCEF7F6-0F58-4CE0-B7EF-4C9FFC70B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995211" flipH="1">
            <a:off x="8706240" y="775850"/>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3176085-2B2D-4D01-9CEA-E44DE57DD9B1}"/>
              </a:ext>
            </a:extLst>
          </p:cNvPr>
          <p:cNvSpPr>
            <a:spLocks noGrp="1"/>
          </p:cNvSpPr>
          <p:nvPr>
            <p:ph type="ctrTitle"/>
          </p:nvPr>
        </p:nvSpPr>
        <p:spPr>
          <a:xfrm>
            <a:off x="497580" y="1014621"/>
            <a:ext cx="11193791" cy="910301"/>
          </a:xfrm>
        </p:spPr>
        <p:txBody>
          <a:bodyPr>
            <a:normAutofit fontScale="90000"/>
          </a:bodyPr>
          <a:lstStyle/>
          <a:p>
            <a:r>
              <a:rPr lang="fr-FR"/>
              <a:t>Alors, tous les papas célèbres sont démasqués?</a:t>
            </a:r>
            <a:endParaRPr lang="fr-FR" dirty="0"/>
          </a:p>
        </p:txBody>
      </p:sp>
      <p:sp>
        <p:nvSpPr>
          <p:cNvPr id="3" name="Sous-titre 2">
            <a:extLst>
              <a:ext uri="{FF2B5EF4-FFF2-40B4-BE49-F238E27FC236}">
                <a16:creationId xmlns:a16="http://schemas.microsoft.com/office/drawing/2014/main" id="{1376E614-3CC7-4C14-9269-064C82F36C1A}"/>
              </a:ext>
            </a:extLst>
          </p:cNvPr>
          <p:cNvSpPr>
            <a:spLocks noGrp="1"/>
          </p:cNvSpPr>
          <p:nvPr>
            <p:ph type="subTitle" idx="1"/>
          </p:nvPr>
        </p:nvSpPr>
        <p:spPr>
          <a:xfrm>
            <a:off x="2756517" y="2266034"/>
            <a:ext cx="8784236" cy="1321762"/>
          </a:xfrm>
        </p:spPr>
        <p:txBody>
          <a:bodyPr>
            <a:normAutofit/>
          </a:bodyPr>
          <a:lstStyle/>
          <a:p>
            <a:r>
              <a:rPr lang="fr-FR"/>
              <a:t>Maintenant , c’est à toi de me décrire la héros de ton cœur!</a:t>
            </a:r>
            <a:endParaRPr lang="fr-FR" dirty="0"/>
          </a:p>
        </p:txBody>
      </p:sp>
      <p:pic>
        <p:nvPicPr>
          <p:cNvPr id="17" name="Image 16" descr="Une image contenant texte, équipement&#10;&#10;Description générée automatiquement">
            <a:extLst>
              <a:ext uri="{FF2B5EF4-FFF2-40B4-BE49-F238E27FC236}">
                <a16:creationId xmlns:a16="http://schemas.microsoft.com/office/drawing/2014/main" id="{ABA35E1D-CF01-4688-A72E-A9EDE06991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98281">
            <a:off x="801039" y="1243832"/>
            <a:ext cx="964404" cy="1181395"/>
          </a:xfrm>
          <a:prstGeom prst="rect">
            <a:avLst/>
          </a:prstGeom>
        </p:spPr>
      </p:pic>
      <p:pic>
        <p:nvPicPr>
          <p:cNvPr id="7" name="Image 6">
            <a:extLst>
              <a:ext uri="{FF2B5EF4-FFF2-40B4-BE49-F238E27FC236}">
                <a16:creationId xmlns:a16="http://schemas.microsoft.com/office/drawing/2014/main" id="{628B6A70-E2D1-4D11-BD6D-EA4D6276F8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38078" y="3155989"/>
            <a:ext cx="2774632" cy="3444371"/>
          </a:xfrm>
          <a:prstGeom prst="rect">
            <a:avLst/>
          </a:prstGeom>
        </p:spPr>
      </p:pic>
      <p:pic>
        <p:nvPicPr>
          <p:cNvPr id="8" name="Son enregistré">
            <a:hlinkClick r:id="" action="ppaction://media"/>
            <a:extLst>
              <a:ext uri="{FF2B5EF4-FFF2-40B4-BE49-F238E27FC236}">
                <a16:creationId xmlns:a16="http://schemas.microsoft.com/office/drawing/2014/main" id="{1DC5DD92-09EA-41EF-B57A-FA0301E53D0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41080" y="-1395129"/>
            <a:ext cx="609600" cy="609600"/>
          </a:xfrm>
          <a:prstGeom prst="rect">
            <a:avLst/>
          </a:prstGeom>
        </p:spPr>
      </p:pic>
    </p:spTree>
    <p:extLst>
      <p:ext uri="{BB962C8B-B14F-4D97-AF65-F5344CB8AC3E}">
        <p14:creationId xmlns:p14="http://schemas.microsoft.com/office/powerpoint/2010/main" val="8951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656699613"/>
              </p:ext>
            </p:extLst>
          </p:nvPr>
        </p:nvGraphicFramePr>
        <p:xfrm>
          <a:off x="584616" y="880164"/>
          <a:ext cx="10193313" cy="5805559"/>
        </p:xfrm>
        <a:graphic>
          <a:graphicData uri="http://schemas.openxmlformats.org/drawingml/2006/table">
            <a:tbl>
              <a:tblPr firstRow="1" bandRow="1">
                <a:tableStyleId>{5C22544A-7EE6-4342-B048-85BDC9FD1C3A}</a:tableStyleId>
              </a:tblPr>
              <a:tblGrid>
                <a:gridCol w="5022476">
                  <a:extLst>
                    <a:ext uri="{9D8B030D-6E8A-4147-A177-3AD203B41FA5}">
                      <a16:colId xmlns:a16="http://schemas.microsoft.com/office/drawing/2014/main" val="3512023926"/>
                    </a:ext>
                  </a:extLst>
                </a:gridCol>
                <a:gridCol w="5170837">
                  <a:extLst>
                    <a:ext uri="{9D8B030D-6E8A-4147-A177-3AD203B41FA5}">
                      <a16:colId xmlns:a16="http://schemas.microsoft.com/office/drawing/2014/main" val="3999862552"/>
                    </a:ext>
                  </a:extLst>
                </a:gridCol>
              </a:tblGrid>
              <a:tr h="2613129">
                <a:tc>
                  <a:txBody>
                    <a:bodyPr/>
                    <a:lstStyle/>
                    <a:p>
                      <a:r>
                        <a:rPr lang="fr-FR" sz="2800" b="1" dirty="0">
                          <a:solidFill>
                            <a:schemeClr val="tx1"/>
                          </a:solidFill>
                          <a:latin typeface="Amandine" pitchFamily="2" charset="0"/>
                        </a:rPr>
                        <a:t>Caractéristiques:</a:t>
                      </a:r>
                    </a:p>
                    <a:p>
                      <a:pPr fontAlgn="base"/>
                      <a:r>
                        <a:rPr lang="fr-FR" sz="1800" b="1" kern="1200" dirty="0">
                          <a:solidFill>
                            <a:schemeClr val="tx1"/>
                          </a:solidFill>
                          <a:effectLst/>
                          <a:latin typeface="+mj-lt"/>
                          <a:ea typeface="+mn-ea"/>
                          <a:cs typeface="+mn-cs"/>
                        </a:rPr>
                        <a:t>C’est mon papa à moi…</a:t>
                      </a:r>
                    </a:p>
                    <a:p>
                      <a:pPr fontAlgn="base"/>
                      <a:r>
                        <a:rPr lang="fr-FR" sz="1800" b="1" kern="1200" dirty="0">
                          <a:solidFill>
                            <a:schemeClr val="tx1"/>
                          </a:solidFill>
                          <a:effectLst/>
                          <a:latin typeface="+mj-lt"/>
                          <a:ea typeface="+mn-ea"/>
                          <a:cs typeface="+mn-cs"/>
                        </a:rPr>
                        <a:t>Le roi de mon cœur.</a:t>
                      </a:r>
                    </a:p>
                    <a:p>
                      <a:pPr fontAlgn="base"/>
                      <a:r>
                        <a:rPr lang="fr-FR" sz="1800" b="1" kern="1200" dirty="0">
                          <a:solidFill>
                            <a:schemeClr val="tx1"/>
                          </a:solidFill>
                          <a:effectLst/>
                          <a:latin typeface="+mj-lt"/>
                          <a:ea typeface="+mn-ea"/>
                          <a:cs typeface="+mn-cs"/>
                        </a:rPr>
                        <a:t>Il est ...</a:t>
                      </a:r>
                    </a:p>
                    <a:p>
                      <a:pPr fontAlgn="base"/>
                      <a:endParaRPr lang="fr-FR" sz="1800" b="1" kern="1200" dirty="0">
                        <a:solidFill>
                          <a:schemeClr val="tx1"/>
                        </a:solidFill>
                        <a:effectLst/>
                        <a:latin typeface="+mj-lt"/>
                        <a:ea typeface="+mn-ea"/>
                        <a:cs typeface="+mn-cs"/>
                      </a:endParaRPr>
                    </a:p>
                    <a:p>
                      <a:pPr fontAlgn="base"/>
                      <a:r>
                        <a:rPr lang="fr-FR" sz="1800" b="1" kern="1200" dirty="0">
                          <a:solidFill>
                            <a:schemeClr val="tx1"/>
                          </a:solidFill>
                          <a:effectLst/>
                          <a:latin typeface="+mj-lt"/>
                          <a:ea typeface="+mn-ea"/>
                          <a:cs typeface="+mn-cs"/>
                        </a:rPr>
                        <a:t>J’aime quand il…</a:t>
                      </a:r>
                    </a:p>
                  </a:txBody>
                  <a:tcPr/>
                </a:tc>
                <a:tc rowSpan="3">
                  <a:txBody>
                    <a:bodyPr/>
                    <a:lstStyle/>
                    <a:p>
                      <a:endParaRPr lang="fr-FR" dirty="0"/>
                    </a:p>
                  </a:txBody>
                  <a:tcPr/>
                </a:tc>
                <a:extLst>
                  <a:ext uri="{0D108BD9-81ED-4DB2-BD59-A6C34878D82A}">
                    <a16:rowId xmlns:a16="http://schemas.microsoft.com/office/drawing/2014/main" val="2479620050"/>
                  </a:ext>
                </a:extLst>
              </a:tr>
              <a:tr h="1596215">
                <a:tc>
                  <a:txBody>
                    <a:bodyPr/>
                    <a:lstStyle/>
                    <a:p>
                      <a:r>
                        <a:rPr lang="fr-FR" sz="2800" b="1" dirty="0">
                          <a:latin typeface="Amandine" pitchFamily="2" charset="0"/>
                        </a:rPr>
                        <a:t>Prénom:</a:t>
                      </a:r>
                    </a:p>
                  </a:txBody>
                  <a:tcPr/>
                </a:tc>
                <a:tc vMerge="1">
                  <a:txBody>
                    <a:bodyPr/>
                    <a:lstStyle/>
                    <a:p>
                      <a:endParaRPr lang="fr-FR" dirty="0"/>
                    </a:p>
                  </a:txBody>
                  <a:tcPr/>
                </a:tc>
                <a:extLst>
                  <a:ext uri="{0D108BD9-81ED-4DB2-BD59-A6C34878D82A}">
                    <a16:rowId xmlns:a16="http://schemas.microsoft.com/office/drawing/2014/main" val="1435302481"/>
                  </a:ext>
                </a:extLst>
              </a:tr>
              <a:tr h="1596215">
                <a:tc>
                  <a:txBody>
                    <a:bodyPr/>
                    <a:lstStyle/>
                    <a:p>
                      <a:r>
                        <a:rPr lang="fr-FR" sz="2800" b="1" dirty="0">
                          <a:latin typeface="Amandine" pitchFamily="2" charset="0"/>
                        </a:rPr>
                        <a:t>Film:</a:t>
                      </a:r>
                    </a:p>
                    <a:p>
                      <a:pPr algn="ctr"/>
                      <a:r>
                        <a:rPr lang="fr-FR" sz="4000" b="0" kern="1200" dirty="0">
                          <a:solidFill>
                            <a:schemeClr val="dk1"/>
                          </a:solidFill>
                          <a:effectLst/>
                          <a:latin typeface="+mj-lt"/>
                          <a:ea typeface="+mn-ea"/>
                          <a:cs typeface="+mn-cs"/>
                        </a:rPr>
                        <a:t>Ma famille…</a:t>
                      </a:r>
                      <a:endParaRPr lang="fr-FR" sz="4000" b="0" dirty="0">
                        <a:latin typeface="+mj-lt"/>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209800" y="172278"/>
            <a:ext cx="9144000" cy="707886"/>
          </a:xfrm>
          <a:prstGeom prst="rect">
            <a:avLst/>
          </a:prstGeom>
          <a:noFill/>
        </p:spPr>
        <p:txBody>
          <a:bodyPr wrap="square" rtlCol="0">
            <a:spAutoFit/>
          </a:bodyPr>
          <a:lstStyle/>
          <a:p>
            <a:r>
              <a:rPr lang="fr-FR" sz="4000" dirty="0">
                <a:latin typeface="Amandine" pitchFamily="2" charset="0"/>
              </a:rPr>
              <a:t>Mon papa à moi …c’est le meilleur! </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809578" y="2978037"/>
            <a:ext cx="934094" cy="1147451"/>
          </a:xfrm>
          <a:prstGeom prst="heart">
            <a:avLst/>
          </a:prstGeom>
          <a:solidFill>
            <a:srgbClr val="740A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85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3899282833"/>
              </p:ext>
            </p:extLst>
          </p:nvPr>
        </p:nvGraphicFramePr>
        <p:xfrm>
          <a:off x="1285461" y="880164"/>
          <a:ext cx="9332843" cy="5618922"/>
        </p:xfrm>
        <a:graphic>
          <a:graphicData uri="http://schemas.openxmlformats.org/drawingml/2006/table">
            <a:tbl>
              <a:tblPr firstRow="1" bandRow="1">
                <a:tableStyleId>{5C22544A-7EE6-4342-B048-85BDC9FD1C3A}</a:tableStyleId>
              </a:tblPr>
              <a:tblGrid>
                <a:gridCol w="4598504">
                  <a:extLst>
                    <a:ext uri="{9D8B030D-6E8A-4147-A177-3AD203B41FA5}">
                      <a16:colId xmlns:a16="http://schemas.microsoft.com/office/drawing/2014/main" val="3512023926"/>
                    </a:ext>
                  </a:extLst>
                </a:gridCol>
                <a:gridCol w="4734339">
                  <a:extLst>
                    <a:ext uri="{9D8B030D-6E8A-4147-A177-3AD203B41FA5}">
                      <a16:colId xmlns:a16="http://schemas.microsoft.com/office/drawing/2014/main" val="3999862552"/>
                    </a:ext>
                  </a:extLst>
                </a:gridCol>
              </a:tblGrid>
              <a:tr h="1872974">
                <a:tc>
                  <a:txBody>
                    <a:bodyPr/>
                    <a:lstStyle/>
                    <a:p>
                      <a:r>
                        <a:rPr lang="fr-FR" sz="2800" b="1" dirty="0">
                          <a:solidFill>
                            <a:schemeClr val="tx1"/>
                          </a:solidFill>
                          <a:latin typeface="Amandine" pitchFamily="2" charset="0"/>
                        </a:rPr>
                        <a:t>Caractéristiques:</a:t>
                      </a:r>
                    </a:p>
                    <a:p>
                      <a:r>
                        <a:rPr lang="fr-FR" sz="1600" b="0" dirty="0">
                          <a:solidFill>
                            <a:schemeClr val="tx1"/>
                          </a:solidFill>
                          <a:latin typeface="+mn-lt"/>
                        </a:rPr>
                        <a:t>C’est un papa ‘roi’ à la crinière majestueuse…</a:t>
                      </a:r>
                    </a:p>
                    <a:p>
                      <a:r>
                        <a:rPr lang="fr-FR" sz="1600" b="0" i="0" u="none" strike="noStrike" kern="1200" dirty="0">
                          <a:solidFill>
                            <a:schemeClr val="tx1"/>
                          </a:solidFill>
                          <a:effectLst/>
                          <a:latin typeface="+mn-lt"/>
                          <a:ea typeface="+mn-ea"/>
                          <a:cs typeface="+mn-cs"/>
                        </a:rPr>
                        <a:t>Il est brave et droit. Son fils s’appelle Simba. Il lui apprend à chasser… </a:t>
                      </a:r>
                      <a:endParaRPr lang="fr-FR" sz="1600" b="0" dirty="0">
                        <a:solidFill>
                          <a:schemeClr val="tx1"/>
                        </a:solidFill>
                        <a:latin typeface="+mn-lt"/>
                      </a:endParaRPr>
                    </a:p>
                  </a:txBody>
                  <a:tcPr/>
                </a:tc>
                <a:tc rowSpan="3">
                  <a:txBody>
                    <a:bodyPr/>
                    <a:lstStyle/>
                    <a:p>
                      <a:endParaRPr lang="fr-FR" dirty="0"/>
                    </a:p>
                  </a:txBody>
                  <a:tcPr/>
                </a:tc>
                <a:extLst>
                  <a:ext uri="{0D108BD9-81ED-4DB2-BD59-A6C34878D82A}">
                    <a16:rowId xmlns:a16="http://schemas.microsoft.com/office/drawing/2014/main" val="2479620050"/>
                  </a:ext>
                </a:extLst>
              </a:tr>
              <a:tr h="1872974">
                <a:tc>
                  <a:txBody>
                    <a:bodyPr/>
                    <a:lstStyle/>
                    <a:p>
                      <a:r>
                        <a:rPr lang="fr-FR" sz="2800" b="1" dirty="0">
                          <a:latin typeface="Amandine" pitchFamily="2" charset="0"/>
                        </a:rPr>
                        <a:t>Prénom:</a:t>
                      </a:r>
                    </a:p>
                    <a:p>
                      <a:pPr algn="ctr"/>
                      <a:r>
                        <a:rPr lang="fr-FR" sz="3200" b="0" dirty="0" err="1">
                          <a:latin typeface="+mj-lt"/>
                        </a:rPr>
                        <a:t>Mufasa</a:t>
                      </a:r>
                      <a:r>
                        <a:rPr lang="fr-FR" sz="2800" b="1" dirty="0">
                          <a:latin typeface="Amandine" pitchFamily="2" charset="0"/>
                        </a:rPr>
                        <a:t> </a:t>
                      </a:r>
                    </a:p>
                  </a:txBody>
                  <a:tcPr/>
                </a:tc>
                <a:tc vMerge="1">
                  <a:txBody>
                    <a:bodyPr/>
                    <a:lstStyle/>
                    <a:p>
                      <a:endParaRPr lang="fr-FR" dirty="0"/>
                    </a:p>
                  </a:txBody>
                  <a:tcPr/>
                </a:tc>
                <a:extLst>
                  <a:ext uri="{0D108BD9-81ED-4DB2-BD59-A6C34878D82A}">
                    <a16:rowId xmlns:a16="http://schemas.microsoft.com/office/drawing/2014/main" val="1435302481"/>
                  </a:ext>
                </a:extLst>
              </a:tr>
              <a:tr h="1872974">
                <a:tc>
                  <a:txBody>
                    <a:bodyPr/>
                    <a:lstStyle/>
                    <a:p>
                      <a:r>
                        <a:rPr lang="fr-FR" sz="2800" b="1" dirty="0">
                          <a:latin typeface="Amandine" pitchFamily="2" charset="0"/>
                        </a:rPr>
                        <a:t>Film:</a:t>
                      </a:r>
                    </a:p>
                    <a:p>
                      <a:pPr algn="ctr"/>
                      <a:endParaRPr lang="fr-FR" sz="2800" b="1" dirty="0">
                        <a:latin typeface="Amandine" pitchFamily="2" charset="0"/>
                      </a:endParaRPr>
                    </a:p>
                    <a:p>
                      <a:pPr algn="ctr"/>
                      <a:r>
                        <a:rPr lang="fr-FR" sz="2800" b="0" kern="1200" dirty="0">
                          <a:solidFill>
                            <a:schemeClr val="dk1"/>
                          </a:solidFill>
                          <a:latin typeface="+mn-lt"/>
                          <a:ea typeface="+mn-ea"/>
                          <a:cs typeface="+mn-cs"/>
                        </a:rPr>
                        <a:t>Le roi Lion</a:t>
                      </a:r>
                      <a:endParaRPr lang="fr-FR" sz="2800" b="1" dirty="0">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835965" y="172278"/>
            <a:ext cx="6732105" cy="707886"/>
          </a:xfrm>
          <a:prstGeom prst="rect">
            <a:avLst/>
          </a:prstGeom>
          <a:noFill/>
        </p:spPr>
        <p:txBody>
          <a:bodyPr wrap="square" rtlCol="0">
            <a:spAutoFit/>
          </a:bodyPr>
          <a:lstStyle/>
          <a:p>
            <a:r>
              <a:rPr lang="fr-FR" sz="4000" dirty="0">
                <a:latin typeface="Amandine" pitchFamily="2" charset="0"/>
              </a:rPr>
              <a:t>Papa célèbre  numéro 1</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784866" y="1259535"/>
            <a:ext cx="934094" cy="114745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Son enregistré">
            <a:hlinkClick r:id="" action="ppaction://media"/>
            <a:extLst>
              <a:ext uri="{FF2B5EF4-FFF2-40B4-BE49-F238E27FC236}">
                <a16:creationId xmlns:a16="http://schemas.microsoft.com/office/drawing/2014/main" id="{E9BB52D1-35A5-4273-B61F-4BEFBE8C0F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1731" y="-1284131"/>
            <a:ext cx="609600" cy="609600"/>
          </a:xfrm>
          <a:prstGeom prst="rect">
            <a:avLst/>
          </a:prstGeom>
        </p:spPr>
      </p:pic>
      <p:pic>
        <p:nvPicPr>
          <p:cNvPr id="7" name="Image 6">
            <a:extLst>
              <a:ext uri="{FF2B5EF4-FFF2-40B4-BE49-F238E27FC236}">
                <a16:creationId xmlns:a16="http://schemas.microsoft.com/office/drawing/2014/main" id="{D2FB3B76-0334-419E-827C-7E76290B02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882" y="1912620"/>
            <a:ext cx="4549140" cy="3032760"/>
          </a:xfrm>
          <a:prstGeom prst="rect">
            <a:avLst/>
          </a:prstGeom>
        </p:spPr>
      </p:pic>
    </p:spTree>
    <p:extLst>
      <p:ext uri="{BB962C8B-B14F-4D97-AF65-F5344CB8AC3E}">
        <p14:creationId xmlns:p14="http://schemas.microsoft.com/office/powerpoint/2010/main" val="23585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454" fill="hold"/>
                                        <p:tgtEl>
                                          <p:spTgt spid="5"/>
                                        </p:tgtEl>
                                      </p:cBhvr>
                                    </p:cmd>
                                  </p:childTnLst>
                                </p:cTn>
                              </p:par>
                            </p:childTnLst>
                          </p:cTn>
                        </p:par>
                        <p:par>
                          <p:cTn id="7" fill="hold">
                            <p:stCondLst>
                              <p:cond delay="13454"/>
                            </p:stCondLst>
                            <p:childTnLst>
                              <p:par>
                                <p:cTn id="8" presetID="42"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3466235411"/>
              </p:ext>
            </p:extLst>
          </p:nvPr>
        </p:nvGraphicFramePr>
        <p:xfrm>
          <a:off x="1285461" y="880164"/>
          <a:ext cx="9332843" cy="5635708"/>
        </p:xfrm>
        <a:graphic>
          <a:graphicData uri="http://schemas.openxmlformats.org/drawingml/2006/table">
            <a:tbl>
              <a:tblPr firstRow="1" bandRow="1">
                <a:tableStyleId>{5C22544A-7EE6-4342-B048-85BDC9FD1C3A}</a:tableStyleId>
              </a:tblPr>
              <a:tblGrid>
                <a:gridCol w="4598504">
                  <a:extLst>
                    <a:ext uri="{9D8B030D-6E8A-4147-A177-3AD203B41FA5}">
                      <a16:colId xmlns:a16="http://schemas.microsoft.com/office/drawing/2014/main" val="3512023926"/>
                    </a:ext>
                  </a:extLst>
                </a:gridCol>
                <a:gridCol w="4734339">
                  <a:extLst>
                    <a:ext uri="{9D8B030D-6E8A-4147-A177-3AD203B41FA5}">
                      <a16:colId xmlns:a16="http://schemas.microsoft.com/office/drawing/2014/main" val="3999862552"/>
                    </a:ext>
                  </a:extLst>
                </a:gridCol>
              </a:tblGrid>
              <a:tr h="1872974">
                <a:tc>
                  <a:txBody>
                    <a:bodyPr/>
                    <a:lstStyle/>
                    <a:p>
                      <a:r>
                        <a:rPr lang="fr-FR" sz="2800" b="1" dirty="0">
                          <a:solidFill>
                            <a:schemeClr val="tx1"/>
                          </a:solidFill>
                          <a:latin typeface="Amandine" pitchFamily="2" charset="0"/>
                        </a:rPr>
                        <a:t>Caractéristiques:</a:t>
                      </a:r>
                    </a:p>
                    <a:p>
                      <a:pPr fontAlgn="base"/>
                      <a:r>
                        <a:rPr lang="fr-FR" sz="1800" b="1" kern="1200" dirty="0">
                          <a:solidFill>
                            <a:schemeClr val="tx1"/>
                          </a:solidFill>
                          <a:effectLst/>
                          <a:latin typeface="+mj-lt"/>
                          <a:ea typeface="+mn-ea"/>
                          <a:cs typeface="+mn-cs"/>
                        </a:rPr>
                        <a:t>Ce papa couve son fils et tremble pour lui. C’est un vrai papa poule! </a:t>
                      </a:r>
                      <a:r>
                        <a:rPr lang="fr-FR" sz="1800" b="1" i="0" u="none" strike="noStrike" kern="1200" dirty="0">
                          <a:solidFill>
                            <a:schemeClr val="tx1"/>
                          </a:solidFill>
                          <a:effectLst/>
                          <a:latin typeface="+mj-lt"/>
                          <a:ea typeface="+mn-ea"/>
                          <a:cs typeface="+mn-cs"/>
                        </a:rPr>
                        <a:t>Alors, quand il se trouve séparé de son fiston, il n'a qu'une idée en tête : le retrouver. Pour cela, il est prêt à traverser les océans…</a:t>
                      </a:r>
                      <a:endParaRPr lang="fr-FR" sz="1800" b="1" kern="1200" dirty="0">
                        <a:solidFill>
                          <a:schemeClr val="tx1"/>
                        </a:solidFill>
                        <a:effectLst/>
                        <a:latin typeface="+mj-lt"/>
                        <a:ea typeface="+mn-ea"/>
                        <a:cs typeface="+mn-cs"/>
                      </a:endParaRPr>
                    </a:p>
                  </a:txBody>
                  <a:tcPr/>
                </a:tc>
                <a:tc rowSpan="3">
                  <a:txBody>
                    <a:bodyPr/>
                    <a:lstStyle/>
                    <a:p>
                      <a:endParaRPr lang="fr-FR" dirty="0"/>
                    </a:p>
                  </a:txBody>
                  <a:tcPr/>
                </a:tc>
                <a:extLst>
                  <a:ext uri="{0D108BD9-81ED-4DB2-BD59-A6C34878D82A}">
                    <a16:rowId xmlns:a16="http://schemas.microsoft.com/office/drawing/2014/main" val="2479620050"/>
                  </a:ext>
                </a:extLst>
              </a:tr>
              <a:tr h="1872974">
                <a:tc>
                  <a:txBody>
                    <a:bodyPr/>
                    <a:lstStyle/>
                    <a:p>
                      <a:r>
                        <a:rPr lang="fr-FR" sz="2800" b="1" dirty="0">
                          <a:latin typeface="Amandine" pitchFamily="2" charset="0"/>
                        </a:rPr>
                        <a:t>Prénom:</a:t>
                      </a:r>
                    </a:p>
                    <a:p>
                      <a:pPr algn="ctr"/>
                      <a:r>
                        <a:rPr lang="fr-FR" sz="3200" b="0" kern="1200" dirty="0">
                          <a:solidFill>
                            <a:schemeClr val="tx1"/>
                          </a:solidFill>
                          <a:effectLst/>
                          <a:latin typeface="+mn-lt"/>
                          <a:ea typeface="+mn-ea"/>
                          <a:cs typeface="+mn-cs"/>
                        </a:rPr>
                        <a:t>Marin</a:t>
                      </a:r>
                      <a:endParaRPr lang="fr-FR" sz="2800" b="0" dirty="0">
                        <a:solidFill>
                          <a:schemeClr val="tx1"/>
                        </a:solidFill>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1435302481"/>
                  </a:ext>
                </a:extLst>
              </a:tr>
              <a:tr h="1872974">
                <a:tc>
                  <a:txBody>
                    <a:bodyPr/>
                    <a:lstStyle/>
                    <a:p>
                      <a:r>
                        <a:rPr lang="fr-FR" sz="2800" b="1" dirty="0">
                          <a:latin typeface="Amandine" pitchFamily="2" charset="0"/>
                        </a:rPr>
                        <a:t>Film:</a:t>
                      </a:r>
                    </a:p>
                    <a:p>
                      <a:pPr algn="ctr"/>
                      <a:endParaRPr lang="fr-FR" sz="2800" b="1" dirty="0">
                        <a:latin typeface="Amandine" pitchFamily="2" charset="0"/>
                      </a:endParaRPr>
                    </a:p>
                    <a:p>
                      <a:pPr algn="ctr"/>
                      <a:r>
                        <a:rPr lang="fr-FR" sz="3200" kern="1200" dirty="0">
                          <a:solidFill>
                            <a:schemeClr val="dk1"/>
                          </a:solidFill>
                          <a:effectLst/>
                          <a:latin typeface="+mn-lt"/>
                          <a:ea typeface="+mn-ea"/>
                          <a:cs typeface="+mn-cs"/>
                        </a:rPr>
                        <a:t>Némo</a:t>
                      </a:r>
                      <a:endParaRPr lang="fr-FR" sz="3200" b="1" dirty="0">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835965" y="172278"/>
            <a:ext cx="6732105" cy="707886"/>
          </a:xfrm>
          <a:prstGeom prst="rect">
            <a:avLst/>
          </a:prstGeom>
          <a:noFill/>
        </p:spPr>
        <p:txBody>
          <a:bodyPr wrap="square" rtlCol="0">
            <a:spAutoFit/>
          </a:bodyPr>
          <a:lstStyle/>
          <a:p>
            <a:r>
              <a:rPr lang="fr-FR" sz="4000" dirty="0">
                <a:latin typeface="Amandine" pitchFamily="2" charset="0"/>
              </a:rPr>
              <a:t>Papa célèbre  numéro 2</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784866" y="1259535"/>
            <a:ext cx="934094" cy="1147451"/>
          </a:xfrm>
          <a:prstGeom prst="hear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70AB78E5-770A-4A35-BBED-240E75187A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6935" y="1833260"/>
            <a:ext cx="4496731" cy="3597385"/>
          </a:xfrm>
          <a:prstGeom prst="rect">
            <a:avLst/>
          </a:prstGeom>
        </p:spPr>
      </p:pic>
      <p:pic>
        <p:nvPicPr>
          <p:cNvPr id="7" name="Son enregistré">
            <a:hlinkClick r:id="" action="ppaction://media"/>
            <a:extLst>
              <a:ext uri="{FF2B5EF4-FFF2-40B4-BE49-F238E27FC236}">
                <a16:creationId xmlns:a16="http://schemas.microsoft.com/office/drawing/2014/main" id="{60FFF8C2-F812-4BC1-8B34-C6F7DD2567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1495968"/>
            <a:ext cx="609600" cy="609600"/>
          </a:xfrm>
          <a:prstGeom prst="rect">
            <a:avLst/>
          </a:prstGeom>
        </p:spPr>
      </p:pic>
    </p:spTree>
    <p:extLst>
      <p:ext uri="{BB962C8B-B14F-4D97-AF65-F5344CB8AC3E}">
        <p14:creationId xmlns:p14="http://schemas.microsoft.com/office/powerpoint/2010/main" val="302766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491" fill="hold"/>
                                        <p:tgtEl>
                                          <p:spTgt spid="7"/>
                                        </p:tgtEl>
                                      </p:cBhvr>
                                    </p:cmd>
                                  </p:childTnLst>
                                </p:cTn>
                              </p:par>
                            </p:childTnLst>
                          </p:cTn>
                        </p:par>
                        <p:par>
                          <p:cTn id="7" fill="hold">
                            <p:stCondLst>
                              <p:cond delay="19491"/>
                            </p:stCondLst>
                            <p:childTnLst>
                              <p:par>
                                <p:cTn id="8" presetID="42"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3237834093"/>
              </p:ext>
            </p:extLst>
          </p:nvPr>
        </p:nvGraphicFramePr>
        <p:xfrm>
          <a:off x="900333" y="745588"/>
          <a:ext cx="9717972" cy="5999478"/>
        </p:xfrm>
        <a:graphic>
          <a:graphicData uri="http://schemas.openxmlformats.org/drawingml/2006/table">
            <a:tbl>
              <a:tblPr firstRow="1" bandRow="1">
                <a:tableStyleId>{5C22544A-7EE6-4342-B048-85BDC9FD1C3A}</a:tableStyleId>
              </a:tblPr>
              <a:tblGrid>
                <a:gridCol w="4677156">
                  <a:extLst>
                    <a:ext uri="{9D8B030D-6E8A-4147-A177-3AD203B41FA5}">
                      <a16:colId xmlns:a16="http://schemas.microsoft.com/office/drawing/2014/main" val="3512023926"/>
                    </a:ext>
                  </a:extLst>
                </a:gridCol>
                <a:gridCol w="5040816">
                  <a:extLst>
                    <a:ext uri="{9D8B030D-6E8A-4147-A177-3AD203B41FA5}">
                      <a16:colId xmlns:a16="http://schemas.microsoft.com/office/drawing/2014/main" val="3999862552"/>
                    </a:ext>
                  </a:extLst>
                </a:gridCol>
              </a:tblGrid>
              <a:tr h="1934886">
                <a:tc>
                  <a:txBody>
                    <a:bodyPr/>
                    <a:lstStyle/>
                    <a:p>
                      <a:r>
                        <a:rPr lang="fr-FR" sz="2800" b="1" dirty="0">
                          <a:solidFill>
                            <a:schemeClr val="tx1"/>
                          </a:solidFill>
                          <a:latin typeface="Amandine" pitchFamily="2" charset="0"/>
                        </a:rPr>
                        <a:t>Caractéristiques:</a:t>
                      </a:r>
                    </a:p>
                    <a:p>
                      <a:pPr fontAlgn="base"/>
                      <a:r>
                        <a:rPr lang="fr-FR" sz="1800" b="0" i="0" u="none" strike="noStrike" kern="1200" dirty="0">
                          <a:solidFill>
                            <a:schemeClr val="tx1"/>
                          </a:solidFill>
                          <a:effectLst/>
                          <a:latin typeface="+mn-lt"/>
                          <a:ea typeface="+mn-ea"/>
                          <a:cs typeface="+mn-cs"/>
                        </a:rPr>
                        <a:t>On le surnomme le roi ours. Il est marié à la reine </a:t>
                      </a:r>
                      <a:r>
                        <a:rPr lang="fr-FR" sz="1800" b="0" i="0" u="none" strike="noStrike" kern="1200" dirty="0" err="1">
                          <a:solidFill>
                            <a:schemeClr val="tx1"/>
                          </a:solidFill>
                          <a:effectLst/>
                          <a:latin typeface="+mn-lt"/>
                          <a:ea typeface="+mn-ea"/>
                          <a:cs typeface="+mn-cs"/>
                        </a:rPr>
                        <a:t>Elinor</a:t>
                      </a:r>
                      <a:r>
                        <a:rPr lang="fr-FR" sz="1800" b="0" i="0" u="none" strike="noStrike" kern="1200" dirty="0">
                          <a:solidFill>
                            <a:schemeClr val="tx1"/>
                          </a:solidFill>
                          <a:effectLst/>
                          <a:latin typeface="+mn-lt"/>
                          <a:ea typeface="+mn-ea"/>
                          <a:cs typeface="+mn-cs"/>
                        </a:rPr>
                        <a:t> et il ont quatre enfants : Harris, Hubert, </a:t>
                      </a:r>
                      <a:r>
                        <a:rPr lang="fr-FR" sz="1800" b="0" i="0" u="none" strike="noStrike" kern="1200" dirty="0" err="1">
                          <a:solidFill>
                            <a:schemeClr val="tx1"/>
                          </a:solidFill>
                          <a:effectLst/>
                          <a:latin typeface="+mn-lt"/>
                          <a:ea typeface="+mn-ea"/>
                          <a:cs typeface="+mn-cs"/>
                        </a:rPr>
                        <a:t>Hamish</a:t>
                      </a:r>
                      <a:r>
                        <a:rPr lang="fr-FR" sz="1800" b="0" i="0" u="none" strike="noStrike" kern="1200" dirty="0">
                          <a:solidFill>
                            <a:schemeClr val="tx1"/>
                          </a:solidFill>
                          <a:effectLst/>
                          <a:latin typeface="+mn-lt"/>
                          <a:ea typeface="+mn-ea"/>
                          <a:cs typeface="+mn-cs"/>
                        </a:rPr>
                        <a:t> et Merida. Il les adore, surtout sa fille. Il se montre protecteur avec elle et lui apprend le tir à l’arc.</a:t>
                      </a:r>
                      <a:endParaRPr lang="fr-FR" sz="1800" b="1" kern="1200" dirty="0">
                        <a:solidFill>
                          <a:schemeClr val="tx1"/>
                        </a:solidFill>
                        <a:effectLst/>
                        <a:latin typeface="+mj-lt"/>
                        <a:ea typeface="+mn-ea"/>
                        <a:cs typeface="+mn-cs"/>
                      </a:endParaRPr>
                    </a:p>
                  </a:txBody>
                  <a:tcPr/>
                </a:tc>
                <a:tc rowSpan="3">
                  <a:txBody>
                    <a:bodyPr/>
                    <a:lstStyle/>
                    <a:p>
                      <a:endParaRPr lang="fr-FR" dirty="0"/>
                    </a:p>
                  </a:txBody>
                  <a:tcPr/>
                </a:tc>
                <a:extLst>
                  <a:ext uri="{0D108BD9-81ED-4DB2-BD59-A6C34878D82A}">
                    <a16:rowId xmlns:a16="http://schemas.microsoft.com/office/drawing/2014/main" val="2479620050"/>
                  </a:ext>
                </a:extLst>
              </a:tr>
              <a:tr h="1917699">
                <a:tc>
                  <a:txBody>
                    <a:bodyPr/>
                    <a:lstStyle/>
                    <a:p>
                      <a:r>
                        <a:rPr lang="fr-FR" sz="2800" b="1" dirty="0">
                          <a:latin typeface="Amandine" pitchFamily="2" charset="0"/>
                        </a:rPr>
                        <a:t>Prénom:</a:t>
                      </a:r>
                    </a:p>
                    <a:p>
                      <a:pPr algn="ctr"/>
                      <a:r>
                        <a:rPr lang="fr-FR" sz="3200" b="0" dirty="0" err="1">
                          <a:latin typeface="+mj-lt"/>
                        </a:rPr>
                        <a:t>Fergus</a:t>
                      </a:r>
                      <a:endParaRPr lang="fr-FR" sz="2800" b="1" dirty="0">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1435302481"/>
                  </a:ext>
                </a:extLst>
              </a:tr>
              <a:tr h="1917699">
                <a:tc>
                  <a:txBody>
                    <a:bodyPr/>
                    <a:lstStyle/>
                    <a:p>
                      <a:r>
                        <a:rPr lang="fr-FR" sz="2800" b="1" dirty="0">
                          <a:latin typeface="Amandine" pitchFamily="2" charset="0"/>
                        </a:rPr>
                        <a:t>Film:</a:t>
                      </a:r>
                    </a:p>
                    <a:p>
                      <a:pPr algn="ctr"/>
                      <a:endParaRPr lang="fr-FR" sz="2800" b="1" dirty="0">
                        <a:latin typeface="Amandine" pitchFamily="2" charset="0"/>
                      </a:endParaRPr>
                    </a:p>
                    <a:p>
                      <a:pPr algn="ctr"/>
                      <a:r>
                        <a:rPr lang="fr-FR" sz="2800" b="0" kern="1200" dirty="0">
                          <a:solidFill>
                            <a:schemeClr val="dk1"/>
                          </a:solidFill>
                          <a:latin typeface="+mn-lt"/>
                          <a:ea typeface="+mn-ea"/>
                          <a:cs typeface="+mn-cs"/>
                        </a:rPr>
                        <a:t>Rebelle</a:t>
                      </a:r>
                      <a:endParaRPr lang="fr-FR" sz="2800" b="1" dirty="0">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835965" y="172278"/>
            <a:ext cx="6732105" cy="707886"/>
          </a:xfrm>
          <a:prstGeom prst="rect">
            <a:avLst/>
          </a:prstGeom>
          <a:noFill/>
        </p:spPr>
        <p:txBody>
          <a:bodyPr wrap="square" rtlCol="0">
            <a:spAutoFit/>
          </a:bodyPr>
          <a:lstStyle/>
          <a:p>
            <a:r>
              <a:rPr lang="fr-FR" sz="4000" dirty="0">
                <a:latin typeface="Amandine" pitchFamily="2" charset="0"/>
              </a:rPr>
              <a:t>Papa célèbre  numéro 3</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784866" y="1259535"/>
            <a:ext cx="934094" cy="1147451"/>
          </a:xfrm>
          <a:prstGeom prst="heart">
            <a:avLst/>
          </a:prstGeom>
          <a:solidFill>
            <a:srgbClr val="D688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EA1AE73-95AD-4214-B5B5-C7DFA066D9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6738" y="1244895"/>
            <a:ext cx="3678682" cy="5135440"/>
          </a:xfrm>
          <a:prstGeom prst="rect">
            <a:avLst/>
          </a:prstGeom>
        </p:spPr>
      </p:pic>
      <p:pic>
        <p:nvPicPr>
          <p:cNvPr id="9" name="Son enregistré">
            <a:hlinkClick r:id="" action="ppaction://media"/>
            <a:extLst>
              <a:ext uri="{FF2B5EF4-FFF2-40B4-BE49-F238E27FC236}">
                <a16:creationId xmlns:a16="http://schemas.microsoft.com/office/drawing/2014/main" id="{23292BCE-1A2E-495E-BA1F-9E2FE18946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00256" y="-1256413"/>
            <a:ext cx="609600" cy="609600"/>
          </a:xfrm>
          <a:prstGeom prst="rect">
            <a:avLst/>
          </a:prstGeom>
        </p:spPr>
      </p:pic>
    </p:spTree>
    <p:extLst>
      <p:ext uri="{BB962C8B-B14F-4D97-AF65-F5344CB8AC3E}">
        <p14:creationId xmlns:p14="http://schemas.microsoft.com/office/powerpoint/2010/main" val="188743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320" fill="hold"/>
                                        <p:tgtEl>
                                          <p:spTgt spid="9"/>
                                        </p:tgtEl>
                                      </p:cBhvr>
                                    </p:cmd>
                                  </p:childTnLst>
                                </p:cTn>
                              </p:par>
                            </p:childTnLst>
                          </p:cTn>
                        </p:par>
                        <p:par>
                          <p:cTn id="7" fill="hold">
                            <p:stCondLst>
                              <p:cond delay="18320"/>
                            </p:stCondLst>
                            <p:childTnLst>
                              <p:par>
                                <p:cTn id="8" presetID="42"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1407511748"/>
              </p:ext>
            </p:extLst>
          </p:nvPr>
        </p:nvGraphicFramePr>
        <p:xfrm>
          <a:off x="1285461" y="880164"/>
          <a:ext cx="9332843" cy="5618922"/>
        </p:xfrm>
        <a:graphic>
          <a:graphicData uri="http://schemas.openxmlformats.org/drawingml/2006/table">
            <a:tbl>
              <a:tblPr firstRow="1" bandRow="1">
                <a:tableStyleId>{5C22544A-7EE6-4342-B048-85BDC9FD1C3A}</a:tableStyleId>
              </a:tblPr>
              <a:tblGrid>
                <a:gridCol w="4598504">
                  <a:extLst>
                    <a:ext uri="{9D8B030D-6E8A-4147-A177-3AD203B41FA5}">
                      <a16:colId xmlns:a16="http://schemas.microsoft.com/office/drawing/2014/main" val="3512023926"/>
                    </a:ext>
                  </a:extLst>
                </a:gridCol>
                <a:gridCol w="4734339">
                  <a:extLst>
                    <a:ext uri="{9D8B030D-6E8A-4147-A177-3AD203B41FA5}">
                      <a16:colId xmlns:a16="http://schemas.microsoft.com/office/drawing/2014/main" val="3999862552"/>
                    </a:ext>
                  </a:extLst>
                </a:gridCol>
              </a:tblGrid>
              <a:tr h="1872974">
                <a:tc>
                  <a:txBody>
                    <a:bodyPr/>
                    <a:lstStyle/>
                    <a:p>
                      <a:r>
                        <a:rPr lang="fr-FR" sz="2800" b="1" dirty="0">
                          <a:solidFill>
                            <a:schemeClr val="tx1"/>
                          </a:solidFill>
                          <a:latin typeface="Amandine" pitchFamily="2" charset="0"/>
                        </a:rPr>
                        <a:t>Caractéristiques:</a:t>
                      </a:r>
                    </a:p>
                    <a:p>
                      <a:pPr fontAlgn="base"/>
                      <a:r>
                        <a:rPr lang="fr-FR" sz="1800" b="1" kern="1200" dirty="0">
                          <a:solidFill>
                            <a:schemeClr val="tx1"/>
                          </a:solidFill>
                          <a:effectLst/>
                          <a:latin typeface="+mj-lt"/>
                          <a:ea typeface="+mn-ea"/>
                          <a:cs typeface="+mn-cs"/>
                        </a:rPr>
                        <a:t>Papa de trois enfants, c'est un papa qui a du mal à faire confiance à ses petits même s’ils ont tous des supers pouvoirs comme lui…C’est un papa maladroit…</a:t>
                      </a:r>
                    </a:p>
                  </a:txBody>
                  <a:tcPr/>
                </a:tc>
                <a:tc rowSpan="3">
                  <a:txBody>
                    <a:bodyPr/>
                    <a:lstStyle/>
                    <a:p>
                      <a:endParaRPr lang="fr-FR" dirty="0"/>
                    </a:p>
                  </a:txBody>
                  <a:tcPr/>
                </a:tc>
                <a:extLst>
                  <a:ext uri="{0D108BD9-81ED-4DB2-BD59-A6C34878D82A}">
                    <a16:rowId xmlns:a16="http://schemas.microsoft.com/office/drawing/2014/main" val="2479620050"/>
                  </a:ext>
                </a:extLst>
              </a:tr>
              <a:tr h="1872974">
                <a:tc>
                  <a:txBody>
                    <a:bodyPr/>
                    <a:lstStyle/>
                    <a:p>
                      <a:r>
                        <a:rPr lang="fr-FR" sz="2800" b="1" dirty="0">
                          <a:latin typeface="Amandine" pitchFamily="2" charset="0"/>
                        </a:rPr>
                        <a:t>Prénom:</a:t>
                      </a:r>
                    </a:p>
                    <a:p>
                      <a:pPr algn="ctr"/>
                      <a:r>
                        <a:rPr lang="fr-FR" sz="3200" b="0" kern="1200" dirty="0">
                          <a:solidFill>
                            <a:schemeClr val="tx1"/>
                          </a:solidFill>
                          <a:effectLst/>
                          <a:latin typeface="+mn-lt"/>
                          <a:ea typeface="+mn-ea"/>
                          <a:cs typeface="+mn-cs"/>
                        </a:rPr>
                        <a:t>Robert Parr</a:t>
                      </a:r>
                      <a:endParaRPr lang="fr-FR" sz="2800" b="0" dirty="0">
                        <a:solidFill>
                          <a:schemeClr val="tx1"/>
                        </a:solidFill>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1435302481"/>
                  </a:ext>
                </a:extLst>
              </a:tr>
              <a:tr h="1872974">
                <a:tc>
                  <a:txBody>
                    <a:bodyPr/>
                    <a:lstStyle/>
                    <a:p>
                      <a:r>
                        <a:rPr lang="fr-FR" sz="2800" b="1" dirty="0">
                          <a:latin typeface="Amandine" pitchFamily="2" charset="0"/>
                        </a:rPr>
                        <a:t>Film:</a:t>
                      </a:r>
                    </a:p>
                    <a:p>
                      <a:pPr algn="ctr"/>
                      <a:endParaRPr lang="fr-FR" sz="2800" b="1" dirty="0">
                        <a:latin typeface="Amandine" pitchFamily="2" charset="0"/>
                      </a:endParaRPr>
                    </a:p>
                    <a:p>
                      <a:pPr algn="ctr"/>
                      <a:r>
                        <a:rPr lang="fr-FR" sz="2800" b="0" kern="1200" dirty="0">
                          <a:solidFill>
                            <a:schemeClr val="dk1"/>
                          </a:solidFill>
                          <a:latin typeface="+mn-lt"/>
                          <a:ea typeface="+mn-ea"/>
                          <a:cs typeface="+mn-cs"/>
                        </a:rPr>
                        <a:t>Les Indestructibles</a:t>
                      </a:r>
                      <a:endParaRPr lang="fr-FR" sz="2800" b="1" dirty="0">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835965" y="172278"/>
            <a:ext cx="6732105" cy="707886"/>
          </a:xfrm>
          <a:prstGeom prst="rect">
            <a:avLst/>
          </a:prstGeom>
          <a:noFill/>
        </p:spPr>
        <p:txBody>
          <a:bodyPr wrap="square" rtlCol="0">
            <a:spAutoFit/>
          </a:bodyPr>
          <a:lstStyle/>
          <a:p>
            <a:r>
              <a:rPr lang="fr-FR" sz="4000" dirty="0">
                <a:latin typeface="Amandine" pitchFamily="2" charset="0"/>
              </a:rPr>
              <a:t>Papa célèbre  numéro 4</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784866" y="1259535"/>
            <a:ext cx="934094" cy="114745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C8F4A83-350B-45C1-AF87-4F71F660CF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7982" y="4230671"/>
            <a:ext cx="2263140" cy="2057400"/>
          </a:xfrm>
          <a:prstGeom prst="rect">
            <a:avLst/>
          </a:prstGeom>
        </p:spPr>
      </p:pic>
      <p:pic>
        <p:nvPicPr>
          <p:cNvPr id="7" name="Image 6">
            <a:extLst>
              <a:ext uri="{FF2B5EF4-FFF2-40B4-BE49-F238E27FC236}">
                <a16:creationId xmlns:a16="http://schemas.microsoft.com/office/drawing/2014/main" id="{5882176C-10FE-47DA-85AB-4839F39294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8927" y="1038561"/>
            <a:ext cx="2381250" cy="3033713"/>
          </a:xfrm>
          <a:prstGeom prst="rect">
            <a:avLst/>
          </a:prstGeom>
        </p:spPr>
      </p:pic>
      <p:pic>
        <p:nvPicPr>
          <p:cNvPr id="9" name="Son enregistré">
            <a:hlinkClick r:id="" action="ppaction://media"/>
            <a:extLst>
              <a:ext uri="{FF2B5EF4-FFF2-40B4-BE49-F238E27FC236}">
                <a16:creationId xmlns:a16="http://schemas.microsoft.com/office/drawing/2014/main" id="{C301F818-2CA7-45D1-A2E4-7AC3E24154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34752" y="-1546648"/>
            <a:ext cx="609600" cy="609600"/>
          </a:xfrm>
          <a:prstGeom prst="rect">
            <a:avLst/>
          </a:prstGeom>
        </p:spPr>
      </p:pic>
    </p:spTree>
    <p:extLst>
      <p:ext uri="{BB962C8B-B14F-4D97-AF65-F5344CB8AC3E}">
        <p14:creationId xmlns:p14="http://schemas.microsoft.com/office/powerpoint/2010/main" val="74905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380" fill="hold"/>
                                        <p:tgtEl>
                                          <p:spTgt spid="9"/>
                                        </p:tgtEl>
                                      </p:cBhvr>
                                    </p:cmd>
                                  </p:childTnLst>
                                </p:cTn>
                              </p:par>
                            </p:childTnLst>
                          </p:cTn>
                        </p:par>
                        <p:par>
                          <p:cTn id="7" fill="hold">
                            <p:stCondLst>
                              <p:cond delay="1638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3768798901"/>
              </p:ext>
            </p:extLst>
          </p:nvPr>
        </p:nvGraphicFramePr>
        <p:xfrm>
          <a:off x="1285461" y="880164"/>
          <a:ext cx="9332843" cy="5635708"/>
        </p:xfrm>
        <a:graphic>
          <a:graphicData uri="http://schemas.openxmlformats.org/drawingml/2006/table">
            <a:tbl>
              <a:tblPr firstRow="1" bandRow="1">
                <a:tableStyleId>{5C22544A-7EE6-4342-B048-85BDC9FD1C3A}</a:tableStyleId>
              </a:tblPr>
              <a:tblGrid>
                <a:gridCol w="4598504">
                  <a:extLst>
                    <a:ext uri="{9D8B030D-6E8A-4147-A177-3AD203B41FA5}">
                      <a16:colId xmlns:a16="http://schemas.microsoft.com/office/drawing/2014/main" val="3512023926"/>
                    </a:ext>
                  </a:extLst>
                </a:gridCol>
                <a:gridCol w="4734339">
                  <a:extLst>
                    <a:ext uri="{9D8B030D-6E8A-4147-A177-3AD203B41FA5}">
                      <a16:colId xmlns:a16="http://schemas.microsoft.com/office/drawing/2014/main" val="3999862552"/>
                    </a:ext>
                  </a:extLst>
                </a:gridCol>
              </a:tblGrid>
              <a:tr h="1872974">
                <a:tc>
                  <a:txBody>
                    <a:bodyPr/>
                    <a:lstStyle/>
                    <a:p>
                      <a:r>
                        <a:rPr lang="fr-FR" sz="2800" b="1" dirty="0">
                          <a:solidFill>
                            <a:schemeClr val="tx1"/>
                          </a:solidFill>
                          <a:latin typeface="Amandine" pitchFamily="2" charset="0"/>
                        </a:rPr>
                        <a:t>Caractéristiques:</a:t>
                      </a:r>
                    </a:p>
                    <a:p>
                      <a:pPr fontAlgn="base"/>
                      <a:r>
                        <a:rPr lang="fr-FR" sz="1800" b="1" kern="1200" dirty="0">
                          <a:solidFill>
                            <a:schemeClr val="tx1"/>
                          </a:solidFill>
                          <a:effectLst/>
                          <a:latin typeface="+mj-lt"/>
                          <a:ea typeface="+mn-ea"/>
                          <a:cs typeface="+mn-cs"/>
                        </a:rPr>
                        <a:t>C'est </a:t>
                      </a:r>
                      <a:r>
                        <a:rPr lang="fr-FR" sz="1800" b="1" i="0" u="none" strike="noStrike" kern="1200" dirty="0">
                          <a:solidFill>
                            <a:schemeClr val="tx1"/>
                          </a:solidFill>
                          <a:effectLst/>
                          <a:latin typeface="+mj-lt"/>
                          <a:ea typeface="+mn-ea"/>
                          <a:cs typeface="+mn-cs"/>
                        </a:rPr>
                        <a:t>un  grand chef indien. A la tête de sa tribu indienne, c’ est un homme respecté de tous qui est toujours prêt à protéger les siens. Il est le papa d’une princesse indienne qui lui demande d'allumer le calumet de la paix…</a:t>
                      </a:r>
                      <a:endParaRPr lang="fr-FR" sz="1800" b="1" kern="1200" dirty="0">
                        <a:solidFill>
                          <a:schemeClr val="tx1"/>
                        </a:solidFill>
                        <a:effectLst/>
                        <a:latin typeface="+mj-lt"/>
                        <a:ea typeface="+mn-ea"/>
                        <a:cs typeface="+mn-cs"/>
                      </a:endParaRPr>
                    </a:p>
                  </a:txBody>
                  <a:tcPr/>
                </a:tc>
                <a:tc rowSpan="3">
                  <a:txBody>
                    <a:bodyPr/>
                    <a:lstStyle/>
                    <a:p>
                      <a:endParaRPr lang="fr-FR" dirty="0"/>
                    </a:p>
                  </a:txBody>
                  <a:tcPr/>
                </a:tc>
                <a:extLst>
                  <a:ext uri="{0D108BD9-81ED-4DB2-BD59-A6C34878D82A}">
                    <a16:rowId xmlns:a16="http://schemas.microsoft.com/office/drawing/2014/main" val="2479620050"/>
                  </a:ext>
                </a:extLst>
              </a:tr>
              <a:tr h="1872974">
                <a:tc>
                  <a:txBody>
                    <a:bodyPr/>
                    <a:lstStyle/>
                    <a:p>
                      <a:r>
                        <a:rPr lang="fr-FR" sz="2800" b="1" dirty="0">
                          <a:latin typeface="Amandine" pitchFamily="2" charset="0"/>
                        </a:rPr>
                        <a:t>Prénom:</a:t>
                      </a:r>
                    </a:p>
                    <a:p>
                      <a:pPr algn="ctr"/>
                      <a:r>
                        <a:rPr lang="fr-FR" sz="3200" b="0" kern="1200" dirty="0">
                          <a:solidFill>
                            <a:schemeClr val="tx1"/>
                          </a:solidFill>
                          <a:effectLst/>
                          <a:latin typeface="+mn-lt"/>
                          <a:ea typeface="+mn-ea"/>
                          <a:cs typeface="+mn-cs"/>
                        </a:rPr>
                        <a:t>Powhatan</a:t>
                      </a:r>
                      <a:endParaRPr lang="fr-FR" sz="2800" b="0" dirty="0">
                        <a:solidFill>
                          <a:schemeClr val="tx1"/>
                        </a:solidFill>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1435302481"/>
                  </a:ext>
                </a:extLst>
              </a:tr>
              <a:tr h="1872974">
                <a:tc>
                  <a:txBody>
                    <a:bodyPr/>
                    <a:lstStyle/>
                    <a:p>
                      <a:r>
                        <a:rPr lang="fr-FR" sz="2800" b="1" dirty="0">
                          <a:latin typeface="Amandine" pitchFamily="2" charset="0"/>
                        </a:rPr>
                        <a:t>Film:</a:t>
                      </a:r>
                    </a:p>
                    <a:p>
                      <a:pPr algn="ctr"/>
                      <a:endParaRPr lang="fr-FR" sz="2800" b="1" dirty="0">
                        <a:latin typeface="Amandine" pitchFamily="2" charset="0"/>
                      </a:endParaRPr>
                    </a:p>
                    <a:p>
                      <a:pPr algn="ctr"/>
                      <a:r>
                        <a:rPr lang="fr-FR" sz="4000" b="0" kern="1200" dirty="0">
                          <a:solidFill>
                            <a:schemeClr val="dk1"/>
                          </a:solidFill>
                          <a:effectLst/>
                          <a:latin typeface="+mj-lt"/>
                          <a:ea typeface="+mn-ea"/>
                          <a:cs typeface="+mn-cs"/>
                        </a:rPr>
                        <a:t>Pocahontas</a:t>
                      </a:r>
                      <a:endParaRPr lang="fr-FR" sz="4000" b="0" dirty="0">
                        <a:latin typeface="+mj-lt"/>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835965" y="172278"/>
            <a:ext cx="6732105" cy="707886"/>
          </a:xfrm>
          <a:prstGeom prst="rect">
            <a:avLst/>
          </a:prstGeom>
          <a:noFill/>
        </p:spPr>
        <p:txBody>
          <a:bodyPr wrap="square" rtlCol="0">
            <a:spAutoFit/>
          </a:bodyPr>
          <a:lstStyle/>
          <a:p>
            <a:r>
              <a:rPr lang="fr-FR" sz="4000" dirty="0">
                <a:latin typeface="Amandine" pitchFamily="2" charset="0"/>
              </a:rPr>
              <a:t>Papa célèbre  numéro 5</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784866" y="1259535"/>
            <a:ext cx="934094" cy="114745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342BB12F-ED58-46D9-B4AE-E40AE36C1EC0}"/>
              </a:ext>
            </a:extLst>
          </p:cNvPr>
          <p:cNvPicPr>
            <a:picLocks noChangeAspect="1"/>
          </p:cNvPicPr>
          <p:nvPr/>
        </p:nvPicPr>
        <p:blipFill>
          <a:blip r:embed="rId4"/>
          <a:stretch>
            <a:fillRect/>
          </a:stretch>
        </p:blipFill>
        <p:spPr>
          <a:xfrm>
            <a:off x="6200629" y="1588050"/>
            <a:ext cx="4094438" cy="4094438"/>
          </a:xfrm>
          <a:prstGeom prst="rect">
            <a:avLst/>
          </a:prstGeom>
        </p:spPr>
      </p:pic>
      <p:pic>
        <p:nvPicPr>
          <p:cNvPr id="9" name="Son enregistré">
            <a:hlinkClick r:id="" action="ppaction://media"/>
            <a:extLst>
              <a:ext uri="{FF2B5EF4-FFF2-40B4-BE49-F238E27FC236}">
                <a16:creationId xmlns:a16="http://schemas.microsoft.com/office/drawing/2014/main" id="{A86AD48E-4972-4463-B7D5-A0FA4E4A6C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7848" y="-1307920"/>
            <a:ext cx="609600" cy="609600"/>
          </a:xfrm>
          <a:prstGeom prst="rect">
            <a:avLst/>
          </a:prstGeom>
        </p:spPr>
      </p:pic>
    </p:spTree>
    <p:extLst>
      <p:ext uri="{BB962C8B-B14F-4D97-AF65-F5344CB8AC3E}">
        <p14:creationId xmlns:p14="http://schemas.microsoft.com/office/powerpoint/2010/main" val="7416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45" fill="hold"/>
                                        <p:tgtEl>
                                          <p:spTgt spid="9"/>
                                        </p:tgtEl>
                                      </p:cBhvr>
                                    </p:cmd>
                                  </p:childTnLst>
                                </p:cTn>
                              </p:par>
                            </p:childTnLst>
                          </p:cTn>
                        </p:par>
                        <p:par>
                          <p:cTn id="7" fill="hold">
                            <p:stCondLst>
                              <p:cond delay="20745"/>
                            </p:stCondLst>
                            <p:childTnLst>
                              <p:par>
                                <p:cTn id="8" presetID="42"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2367510164"/>
              </p:ext>
            </p:extLst>
          </p:nvPr>
        </p:nvGraphicFramePr>
        <p:xfrm>
          <a:off x="1285461" y="880164"/>
          <a:ext cx="9332843" cy="5618922"/>
        </p:xfrm>
        <a:graphic>
          <a:graphicData uri="http://schemas.openxmlformats.org/drawingml/2006/table">
            <a:tbl>
              <a:tblPr firstRow="1" bandRow="1">
                <a:tableStyleId>{5C22544A-7EE6-4342-B048-85BDC9FD1C3A}</a:tableStyleId>
              </a:tblPr>
              <a:tblGrid>
                <a:gridCol w="4598504">
                  <a:extLst>
                    <a:ext uri="{9D8B030D-6E8A-4147-A177-3AD203B41FA5}">
                      <a16:colId xmlns:a16="http://schemas.microsoft.com/office/drawing/2014/main" val="3512023926"/>
                    </a:ext>
                  </a:extLst>
                </a:gridCol>
                <a:gridCol w="4734339">
                  <a:extLst>
                    <a:ext uri="{9D8B030D-6E8A-4147-A177-3AD203B41FA5}">
                      <a16:colId xmlns:a16="http://schemas.microsoft.com/office/drawing/2014/main" val="3999862552"/>
                    </a:ext>
                  </a:extLst>
                </a:gridCol>
              </a:tblGrid>
              <a:tr h="1872974">
                <a:tc>
                  <a:txBody>
                    <a:bodyPr/>
                    <a:lstStyle/>
                    <a:p>
                      <a:r>
                        <a:rPr lang="fr-FR" sz="2800" b="1" dirty="0">
                          <a:solidFill>
                            <a:schemeClr val="tx1"/>
                          </a:solidFill>
                          <a:latin typeface="Amandine" pitchFamily="2" charset="0"/>
                        </a:rPr>
                        <a:t>Caractéristiques:</a:t>
                      </a:r>
                    </a:p>
                    <a:p>
                      <a:pPr fontAlgn="base"/>
                      <a:r>
                        <a:rPr lang="fr-FR" sz="1800" b="1" kern="1200" dirty="0">
                          <a:solidFill>
                            <a:schemeClr val="tx1"/>
                          </a:solidFill>
                          <a:effectLst/>
                          <a:latin typeface="+mj-lt"/>
                          <a:ea typeface="+mn-ea"/>
                          <a:cs typeface="+mn-cs"/>
                        </a:rPr>
                        <a:t>C'est un papa a quatre pattes. Lorsque la vilaine Cruella vole sa portée de chiots, il n’est pas du genre à ne rien faire…</a:t>
                      </a:r>
                    </a:p>
                  </a:txBody>
                  <a:tcPr/>
                </a:tc>
                <a:tc rowSpan="3">
                  <a:txBody>
                    <a:bodyPr/>
                    <a:lstStyle/>
                    <a:p>
                      <a:endParaRPr lang="fr-FR" dirty="0"/>
                    </a:p>
                  </a:txBody>
                  <a:tcPr/>
                </a:tc>
                <a:extLst>
                  <a:ext uri="{0D108BD9-81ED-4DB2-BD59-A6C34878D82A}">
                    <a16:rowId xmlns:a16="http://schemas.microsoft.com/office/drawing/2014/main" val="2479620050"/>
                  </a:ext>
                </a:extLst>
              </a:tr>
              <a:tr h="1872974">
                <a:tc>
                  <a:txBody>
                    <a:bodyPr/>
                    <a:lstStyle/>
                    <a:p>
                      <a:r>
                        <a:rPr lang="fr-FR" sz="2800" b="1" dirty="0">
                          <a:latin typeface="Amandine" pitchFamily="2" charset="0"/>
                        </a:rPr>
                        <a:t>Prénom:</a:t>
                      </a:r>
                    </a:p>
                    <a:p>
                      <a:pPr algn="ctr"/>
                      <a:r>
                        <a:rPr lang="fr-FR" sz="3200" b="0" kern="1200" dirty="0">
                          <a:solidFill>
                            <a:schemeClr val="tx1"/>
                          </a:solidFill>
                          <a:effectLst/>
                          <a:latin typeface="+mn-lt"/>
                          <a:ea typeface="+mn-ea"/>
                          <a:cs typeface="+mn-cs"/>
                        </a:rPr>
                        <a:t>Pongo</a:t>
                      </a:r>
                      <a:endParaRPr lang="fr-FR" sz="2800" b="0" dirty="0">
                        <a:solidFill>
                          <a:schemeClr val="tx1"/>
                        </a:solidFill>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1435302481"/>
                  </a:ext>
                </a:extLst>
              </a:tr>
              <a:tr h="1872974">
                <a:tc>
                  <a:txBody>
                    <a:bodyPr/>
                    <a:lstStyle/>
                    <a:p>
                      <a:r>
                        <a:rPr lang="fr-FR" sz="2800" b="1" dirty="0">
                          <a:latin typeface="Amandine" pitchFamily="2" charset="0"/>
                        </a:rPr>
                        <a:t>Film:</a:t>
                      </a:r>
                    </a:p>
                    <a:p>
                      <a:pPr algn="ctr"/>
                      <a:endParaRPr lang="fr-FR" sz="2800" b="1" dirty="0">
                        <a:latin typeface="Amandine" pitchFamily="2" charset="0"/>
                      </a:endParaRPr>
                    </a:p>
                    <a:p>
                      <a:pPr algn="ctr"/>
                      <a:r>
                        <a:rPr lang="fr-FR" sz="4000" b="0" kern="1200" dirty="0">
                          <a:solidFill>
                            <a:schemeClr val="dk1"/>
                          </a:solidFill>
                          <a:effectLst/>
                          <a:latin typeface="+mj-lt"/>
                          <a:ea typeface="+mn-ea"/>
                          <a:cs typeface="+mn-cs"/>
                        </a:rPr>
                        <a:t>Les 101 Dalmatiens</a:t>
                      </a:r>
                      <a:endParaRPr lang="fr-FR" sz="4000" b="0" dirty="0">
                        <a:latin typeface="+mj-lt"/>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835965" y="172278"/>
            <a:ext cx="6732105" cy="707886"/>
          </a:xfrm>
          <a:prstGeom prst="rect">
            <a:avLst/>
          </a:prstGeom>
          <a:noFill/>
        </p:spPr>
        <p:txBody>
          <a:bodyPr wrap="square" rtlCol="0">
            <a:spAutoFit/>
          </a:bodyPr>
          <a:lstStyle/>
          <a:p>
            <a:r>
              <a:rPr lang="fr-FR" sz="4000" dirty="0">
                <a:latin typeface="Amandine" pitchFamily="2" charset="0"/>
              </a:rPr>
              <a:t>Papa célèbre  numéro 6</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784865" y="1142167"/>
            <a:ext cx="934094" cy="1147451"/>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96673ABC-BC74-4F30-8930-E94152A1AA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715892"/>
            <a:ext cx="4278592" cy="3426216"/>
          </a:xfrm>
          <a:prstGeom prst="rect">
            <a:avLst/>
          </a:prstGeom>
        </p:spPr>
      </p:pic>
      <p:pic>
        <p:nvPicPr>
          <p:cNvPr id="9" name="Son enregistré">
            <a:hlinkClick r:id="" action="ppaction://media"/>
            <a:extLst>
              <a:ext uri="{FF2B5EF4-FFF2-40B4-BE49-F238E27FC236}">
                <a16:creationId xmlns:a16="http://schemas.microsoft.com/office/drawing/2014/main" id="{C178509E-E1BF-4AB1-95E5-13BEAF36FF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47051" y="-1489500"/>
            <a:ext cx="609600" cy="609600"/>
          </a:xfrm>
          <a:prstGeom prst="rect">
            <a:avLst/>
          </a:prstGeom>
        </p:spPr>
      </p:pic>
    </p:spTree>
    <p:extLst>
      <p:ext uri="{BB962C8B-B14F-4D97-AF65-F5344CB8AC3E}">
        <p14:creationId xmlns:p14="http://schemas.microsoft.com/office/powerpoint/2010/main" val="121264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918" fill="hold"/>
                                        <p:tgtEl>
                                          <p:spTgt spid="9"/>
                                        </p:tgtEl>
                                      </p:cBhvr>
                                    </p:cmd>
                                  </p:childTnLst>
                                </p:cTn>
                              </p:par>
                            </p:childTnLst>
                          </p:cTn>
                        </p:par>
                        <p:par>
                          <p:cTn id="7" fill="hold">
                            <p:stCondLst>
                              <p:cond delay="13918"/>
                            </p:stCondLst>
                            <p:childTnLst>
                              <p:par>
                                <p:cTn id="8" presetID="42"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3981009856"/>
              </p:ext>
            </p:extLst>
          </p:nvPr>
        </p:nvGraphicFramePr>
        <p:xfrm>
          <a:off x="1285461" y="880164"/>
          <a:ext cx="9332843" cy="5940508"/>
        </p:xfrm>
        <a:graphic>
          <a:graphicData uri="http://schemas.openxmlformats.org/drawingml/2006/table">
            <a:tbl>
              <a:tblPr firstRow="1" bandRow="1">
                <a:tableStyleId>{5C22544A-7EE6-4342-B048-85BDC9FD1C3A}</a:tableStyleId>
              </a:tblPr>
              <a:tblGrid>
                <a:gridCol w="4598504">
                  <a:extLst>
                    <a:ext uri="{9D8B030D-6E8A-4147-A177-3AD203B41FA5}">
                      <a16:colId xmlns:a16="http://schemas.microsoft.com/office/drawing/2014/main" val="3512023926"/>
                    </a:ext>
                  </a:extLst>
                </a:gridCol>
                <a:gridCol w="4734339">
                  <a:extLst>
                    <a:ext uri="{9D8B030D-6E8A-4147-A177-3AD203B41FA5}">
                      <a16:colId xmlns:a16="http://schemas.microsoft.com/office/drawing/2014/main" val="3999862552"/>
                    </a:ext>
                  </a:extLst>
                </a:gridCol>
              </a:tblGrid>
              <a:tr h="1872974">
                <a:tc>
                  <a:txBody>
                    <a:bodyPr/>
                    <a:lstStyle/>
                    <a:p>
                      <a:r>
                        <a:rPr lang="fr-FR" sz="2800" b="1" dirty="0">
                          <a:solidFill>
                            <a:schemeClr val="tx1"/>
                          </a:solidFill>
                          <a:latin typeface="Amandine" pitchFamily="2" charset="0"/>
                        </a:rPr>
                        <a:t>Caractéristiques:</a:t>
                      </a:r>
                    </a:p>
                    <a:p>
                      <a:pPr fontAlgn="base"/>
                      <a:r>
                        <a:rPr lang="fr-FR" sz="1800" b="1" kern="1200" dirty="0">
                          <a:solidFill>
                            <a:schemeClr val="tx1"/>
                          </a:solidFill>
                          <a:effectLst/>
                          <a:latin typeface="+mj-lt"/>
                          <a:ea typeface="+mn-ea"/>
                          <a:cs typeface="+mn-cs"/>
                        </a:rPr>
                        <a:t>Ce</a:t>
                      </a:r>
                      <a:r>
                        <a:rPr lang="fr-FR" sz="1800" b="1" kern="1200" dirty="0">
                          <a:solidFill>
                            <a:schemeClr val="tx1"/>
                          </a:solidFill>
                          <a:effectLst/>
                          <a:latin typeface="+mn-lt"/>
                          <a:ea typeface="+mn-ea"/>
                          <a:cs typeface="+mn-cs"/>
                        </a:rPr>
                        <a:t> </a:t>
                      </a:r>
                      <a:r>
                        <a:rPr lang="fr-FR" sz="1800" b="1" kern="1200" dirty="0">
                          <a:solidFill>
                            <a:schemeClr val="tx1"/>
                          </a:solidFill>
                          <a:effectLst/>
                          <a:latin typeface="+mj-lt"/>
                          <a:ea typeface="+mn-ea"/>
                          <a:cs typeface="+mn-cs"/>
                        </a:rPr>
                        <a:t>papa </a:t>
                      </a:r>
                      <a:r>
                        <a:rPr lang="fr-FR" sz="1800" b="1" i="0" u="none" strike="noStrike" kern="1200" dirty="0">
                          <a:solidFill>
                            <a:schemeClr val="tx1"/>
                          </a:solidFill>
                          <a:effectLst/>
                          <a:latin typeface="+mj-lt"/>
                          <a:ea typeface="+mn-ea"/>
                          <a:cs typeface="+mn-cs"/>
                        </a:rPr>
                        <a:t>vit avec sa fille, une jeune femme très belle... Tous deux sont très proches. Il est soucieux de son bonheur et c’est un papa affectueux. Lorsqu'il sera en danger, c'est sa fille qui le tirera d'affaire.</a:t>
                      </a:r>
                      <a:endParaRPr lang="fr-FR" sz="1800" b="0" i="0" u="none" strike="noStrike" kern="1200" dirty="0">
                        <a:solidFill>
                          <a:schemeClr val="lt1"/>
                        </a:solidFill>
                        <a:effectLst/>
                        <a:latin typeface="+mn-lt"/>
                        <a:ea typeface="+mn-ea"/>
                        <a:cs typeface="+mn-cs"/>
                      </a:endParaRPr>
                    </a:p>
                    <a:p>
                      <a:pPr fontAlgn="base"/>
                      <a:endParaRPr lang="fr-FR" sz="2000" b="1" kern="1200" dirty="0">
                        <a:solidFill>
                          <a:schemeClr val="tx1"/>
                        </a:solidFill>
                        <a:effectLst/>
                        <a:latin typeface="+mj-lt"/>
                        <a:ea typeface="+mn-ea"/>
                        <a:cs typeface="+mn-cs"/>
                      </a:endParaRPr>
                    </a:p>
                  </a:txBody>
                  <a:tcPr/>
                </a:tc>
                <a:tc rowSpan="3">
                  <a:txBody>
                    <a:bodyPr/>
                    <a:lstStyle/>
                    <a:p>
                      <a:endParaRPr lang="fr-FR" dirty="0"/>
                    </a:p>
                  </a:txBody>
                  <a:tcPr/>
                </a:tc>
                <a:extLst>
                  <a:ext uri="{0D108BD9-81ED-4DB2-BD59-A6C34878D82A}">
                    <a16:rowId xmlns:a16="http://schemas.microsoft.com/office/drawing/2014/main" val="2479620050"/>
                  </a:ext>
                </a:extLst>
              </a:tr>
              <a:tr h="1872974">
                <a:tc>
                  <a:txBody>
                    <a:bodyPr/>
                    <a:lstStyle/>
                    <a:p>
                      <a:r>
                        <a:rPr lang="fr-FR" sz="2800" b="1" dirty="0">
                          <a:latin typeface="Amandine" pitchFamily="2" charset="0"/>
                        </a:rPr>
                        <a:t>Prénom:</a:t>
                      </a:r>
                    </a:p>
                    <a:p>
                      <a:pPr algn="ctr"/>
                      <a:r>
                        <a:rPr lang="fr-FR" sz="3200" b="0" kern="1200" dirty="0">
                          <a:solidFill>
                            <a:schemeClr val="tx1"/>
                          </a:solidFill>
                          <a:effectLst/>
                          <a:latin typeface="+mn-lt"/>
                          <a:ea typeface="+mn-ea"/>
                          <a:cs typeface="+mn-cs"/>
                        </a:rPr>
                        <a:t>Maurice</a:t>
                      </a:r>
                      <a:endParaRPr lang="fr-FR" sz="2800" b="0" dirty="0">
                        <a:solidFill>
                          <a:schemeClr val="tx1"/>
                        </a:solidFill>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1435302481"/>
                  </a:ext>
                </a:extLst>
              </a:tr>
              <a:tr h="1872974">
                <a:tc>
                  <a:txBody>
                    <a:bodyPr/>
                    <a:lstStyle/>
                    <a:p>
                      <a:r>
                        <a:rPr lang="fr-FR" sz="2800" b="1" dirty="0">
                          <a:latin typeface="Amandine" pitchFamily="2" charset="0"/>
                        </a:rPr>
                        <a:t>Film:</a:t>
                      </a:r>
                    </a:p>
                    <a:p>
                      <a:pPr algn="ctr"/>
                      <a:endParaRPr lang="fr-FR" sz="2800" b="1" dirty="0">
                        <a:latin typeface="Amandine" pitchFamily="2" charset="0"/>
                      </a:endParaRPr>
                    </a:p>
                    <a:p>
                      <a:pPr algn="ctr"/>
                      <a:r>
                        <a:rPr lang="fr-FR" sz="4000" b="0" kern="1200" dirty="0">
                          <a:solidFill>
                            <a:schemeClr val="dk1"/>
                          </a:solidFill>
                          <a:effectLst/>
                          <a:latin typeface="+mj-lt"/>
                          <a:ea typeface="+mn-ea"/>
                          <a:cs typeface="+mn-cs"/>
                        </a:rPr>
                        <a:t>La belle et la bête</a:t>
                      </a:r>
                      <a:endParaRPr lang="fr-FR" sz="4000" b="0" dirty="0">
                        <a:latin typeface="+mj-lt"/>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835965" y="172278"/>
            <a:ext cx="6732105" cy="707886"/>
          </a:xfrm>
          <a:prstGeom prst="rect">
            <a:avLst/>
          </a:prstGeom>
          <a:noFill/>
        </p:spPr>
        <p:txBody>
          <a:bodyPr wrap="square" rtlCol="0">
            <a:spAutoFit/>
          </a:bodyPr>
          <a:lstStyle/>
          <a:p>
            <a:r>
              <a:rPr lang="fr-FR" sz="4000" dirty="0">
                <a:latin typeface="Amandine" pitchFamily="2" charset="0"/>
              </a:rPr>
              <a:t>Papa célèbre  numéro 7</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784866" y="1259535"/>
            <a:ext cx="934094" cy="1147451"/>
          </a:xfrm>
          <a:prstGeom prst="heart">
            <a:avLst/>
          </a:prstGeom>
          <a:solidFill>
            <a:srgbClr val="D688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B42FDCB7-2E02-4762-A347-490E491D21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4763" y="1833260"/>
            <a:ext cx="4593541" cy="3674833"/>
          </a:xfrm>
          <a:prstGeom prst="rect">
            <a:avLst/>
          </a:prstGeom>
        </p:spPr>
      </p:pic>
      <p:pic>
        <p:nvPicPr>
          <p:cNvPr id="9" name="Son enregistré">
            <a:hlinkClick r:id="" action="ppaction://media"/>
            <a:extLst>
              <a:ext uri="{FF2B5EF4-FFF2-40B4-BE49-F238E27FC236}">
                <a16:creationId xmlns:a16="http://schemas.microsoft.com/office/drawing/2014/main" id="{89AD4B59-36F6-4C46-A1AC-43FB94A11E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39052" y="-913870"/>
            <a:ext cx="609600" cy="609600"/>
          </a:xfrm>
          <a:prstGeom prst="rect">
            <a:avLst/>
          </a:prstGeom>
        </p:spPr>
      </p:pic>
    </p:spTree>
    <p:extLst>
      <p:ext uri="{BB962C8B-B14F-4D97-AF65-F5344CB8AC3E}">
        <p14:creationId xmlns:p14="http://schemas.microsoft.com/office/powerpoint/2010/main" val="27472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04" fill="hold"/>
                                        <p:tgtEl>
                                          <p:spTgt spid="9"/>
                                        </p:tgtEl>
                                      </p:cBhvr>
                                    </p:cmd>
                                  </p:childTnLst>
                                </p:cTn>
                              </p:par>
                            </p:childTnLst>
                          </p:cTn>
                        </p:par>
                        <p:par>
                          <p:cTn id="7" fill="hold">
                            <p:stCondLst>
                              <p:cond delay="21604"/>
                            </p:stCondLst>
                            <p:childTnLst>
                              <p:par>
                                <p:cTn id="8" presetID="42"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B88F7A3-C764-4793-A1DA-807334DDE94C}"/>
              </a:ext>
            </a:extLst>
          </p:cNvPr>
          <p:cNvGraphicFramePr>
            <a:graphicFrameLocks noGrp="1"/>
          </p:cNvGraphicFramePr>
          <p:nvPr>
            <p:extLst>
              <p:ext uri="{D42A27DB-BD31-4B8C-83A1-F6EECF244321}">
                <p14:modId xmlns:p14="http://schemas.microsoft.com/office/powerpoint/2010/main" val="187495947"/>
              </p:ext>
            </p:extLst>
          </p:nvPr>
        </p:nvGraphicFramePr>
        <p:xfrm>
          <a:off x="1285461" y="880164"/>
          <a:ext cx="9332843" cy="5635708"/>
        </p:xfrm>
        <a:graphic>
          <a:graphicData uri="http://schemas.openxmlformats.org/drawingml/2006/table">
            <a:tbl>
              <a:tblPr firstRow="1" bandRow="1">
                <a:tableStyleId>{5C22544A-7EE6-4342-B048-85BDC9FD1C3A}</a:tableStyleId>
              </a:tblPr>
              <a:tblGrid>
                <a:gridCol w="4598504">
                  <a:extLst>
                    <a:ext uri="{9D8B030D-6E8A-4147-A177-3AD203B41FA5}">
                      <a16:colId xmlns:a16="http://schemas.microsoft.com/office/drawing/2014/main" val="3512023926"/>
                    </a:ext>
                  </a:extLst>
                </a:gridCol>
                <a:gridCol w="4734339">
                  <a:extLst>
                    <a:ext uri="{9D8B030D-6E8A-4147-A177-3AD203B41FA5}">
                      <a16:colId xmlns:a16="http://schemas.microsoft.com/office/drawing/2014/main" val="3999862552"/>
                    </a:ext>
                  </a:extLst>
                </a:gridCol>
              </a:tblGrid>
              <a:tr h="1872974">
                <a:tc>
                  <a:txBody>
                    <a:bodyPr/>
                    <a:lstStyle/>
                    <a:p>
                      <a:r>
                        <a:rPr lang="fr-FR" sz="2800" b="1" dirty="0">
                          <a:solidFill>
                            <a:schemeClr val="tx1"/>
                          </a:solidFill>
                          <a:latin typeface="Amandine" pitchFamily="2" charset="0"/>
                        </a:rPr>
                        <a:t>Caractéristiques:</a:t>
                      </a:r>
                    </a:p>
                    <a:p>
                      <a:pPr fontAlgn="base"/>
                      <a:r>
                        <a:rPr lang="fr-FR" sz="1800" b="1" kern="1200" dirty="0">
                          <a:solidFill>
                            <a:schemeClr val="tx1"/>
                          </a:solidFill>
                          <a:effectLst/>
                          <a:latin typeface="+mj-lt"/>
                          <a:ea typeface="+mn-ea"/>
                          <a:cs typeface="+mn-cs"/>
                        </a:rPr>
                        <a:t>C</a:t>
                      </a:r>
                      <a:r>
                        <a:rPr lang="fr-FR" sz="1800" b="1" kern="1200" dirty="0">
                          <a:solidFill>
                            <a:schemeClr val="tx1"/>
                          </a:solidFill>
                          <a:effectLst/>
                          <a:latin typeface="+mn-lt"/>
                          <a:ea typeface="+mn-ea"/>
                          <a:cs typeface="+mn-cs"/>
                        </a:rPr>
                        <a:t>’ </a:t>
                      </a:r>
                      <a:r>
                        <a:rPr lang="fr-FR" sz="1800" b="1" kern="1200" dirty="0">
                          <a:solidFill>
                            <a:schemeClr val="tx1"/>
                          </a:solidFill>
                          <a:effectLst/>
                          <a:latin typeface="+mj-lt"/>
                          <a:ea typeface="+mn-ea"/>
                          <a:cs typeface="+mn-cs"/>
                        </a:rPr>
                        <a:t>est un brillant inventeur qui a conçu une machine capable de rétrécir les objets.</a:t>
                      </a:r>
                      <a:r>
                        <a:rPr lang="fr-FR" sz="1800" b="1" i="0" u="none" strike="noStrike" kern="1200" dirty="0">
                          <a:solidFill>
                            <a:schemeClr val="tx1"/>
                          </a:solidFill>
                          <a:effectLst/>
                          <a:latin typeface="+mj-lt"/>
                          <a:ea typeface="+mn-ea"/>
                          <a:cs typeface="+mn-cs"/>
                        </a:rPr>
                        <a:t> Par accident, il transforme son fils et sa fille en Lilliputiens. Ce sera bien difficile de les retrouver...</a:t>
                      </a:r>
                      <a:endParaRPr lang="fr-FR" sz="2000" b="1" kern="1200" dirty="0">
                        <a:solidFill>
                          <a:schemeClr val="tx1"/>
                        </a:solidFill>
                        <a:effectLst/>
                        <a:latin typeface="+mj-lt"/>
                        <a:ea typeface="+mn-ea"/>
                        <a:cs typeface="+mn-cs"/>
                      </a:endParaRPr>
                    </a:p>
                  </a:txBody>
                  <a:tcPr/>
                </a:tc>
                <a:tc rowSpan="3">
                  <a:txBody>
                    <a:bodyPr/>
                    <a:lstStyle/>
                    <a:p>
                      <a:endParaRPr lang="fr-FR" dirty="0"/>
                    </a:p>
                  </a:txBody>
                  <a:tcPr/>
                </a:tc>
                <a:extLst>
                  <a:ext uri="{0D108BD9-81ED-4DB2-BD59-A6C34878D82A}">
                    <a16:rowId xmlns:a16="http://schemas.microsoft.com/office/drawing/2014/main" val="2479620050"/>
                  </a:ext>
                </a:extLst>
              </a:tr>
              <a:tr h="1872974">
                <a:tc>
                  <a:txBody>
                    <a:bodyPr/>
                    <a:lstStyle/>
                    <a:p>
                      <a:r>
                        <a:rPr lang="fr-FR" sz="2800" b="1" dirty="0">
                          <a:latin typeface="Amandine" pitchFamily="2" charset="0"/>
                        </a:rPr>
                        <a:t>Prénom:</a:t>
                      </a:r>
                    </a:p>
                    <a:p>
                      <a:pPr algn="ctr"/>
                      <a:r>
                        <a:rPr lang="fr-FR" sz="1800" b="1" i="0" u="none" strike="noStrike" kern="1200" dirty="0">
                          <a:solidFill>
                            <a:schemeClr val="dk1"/>
                          </a:solidFill>
                          <a:effectLst/>
                          <a:latin typeface="+mn-lt"/>
                          <a:ea typeface="+mn-ea"/>
                          <a:cs typeface="+mn-cs"/>
                        </a:rPr>
                        <a:t>Wayne </a:t>
                      </a:r>
                      <a:r>
                        <a:rPr lang="fr-FR" sz="1800" b="1" i="0" u="none" strike="noStrike" kern="1200" dirty="0" err="1">
                          <a:solidFill>
                            <a:schemeClr val="dk1"/>
                          </a:solidFill>
                          <a:effectLst/>
                          <a:latin typeface="+mn-lt"/>
                          <a:ea typeface="+mn-ea"/>
                          <a:cs typeface="+mn-cs"/>
                        </a:rPr>
                        <a:t>Szalinski</a:t>
                      </a:r>
                      <a:endParaRPr lang="fr-FR" sz="2800" b="1" dirty="0">
                        <a:solidFill>
                          <a:schemeClr val="tx1"/>
                        </a:solidFill>
                        <a:latin typeface="Amandine" pitchFamily="2" charset="0"/>
                      </a:endParaRPr>
                    </a:p>
                  </a:txBody>
                  <a:tcPr/>
                </a:tc>
                <a:tc vMerge="1">
                  <a:txBody>
                    <a:bodyPr/>
                    <a:lstStyle/>
                    <a:p>
                      <a:endParaRPr lang="fr-FR" dirty="0"/>
                    </a:p>
                  </a:txBody>
                  <a:tcPr/>
                </a:tc>
                <a:extLst>
                  <a:ext uri="{0D108BD9-81ED-4DB2-BD59-A6C34878D82A}">
                    <a16:rowId xmlns:a16="http://schemas.microsoft.com/office/drawing/2014/main" val="1435302481"/>
                  </a:ext>
                </a:extLst>
              </a:tr>
              <a:tr h="1872974">
                <a:tc>
                  <a:txBody>
                    <a:bodyPr/>
                    <a:lstStyle/>
                    <a:p>
                      <a:r>
                        <a:rPr lang="fr-FR" sz="2800" b="1" dirty="0">
                          <a:latin typeface="Amandine" pitchFamily="2" charset="0"/>
                        </a:rPr>
                        <a:t>Film:</a:t>
                      </a:r>
                    </a:p>
                    <a:p>
                      <a:pPr algn="ctr"/>
                      <a:r>
                        <a:rPr lang="fr-FR" sz="1800" b="1" i="0" u="none" strike="noStrike" kern="1200" dirty="0">
                          <a:solidFill>
                            <a:schemeClr val="dk1"/>
                          </a:solidFill>
                          <a:effectLst/>
                          <a:latin typeface="+mn-lt"/>
                          <a:ea typeface="+mn-ea"/>
                          <a:cs typeface="+mn-cs"/>
                        </a:rPr>
                        <a:t>Chérie, j'ai rétréci les gosses</a:t>
                      </a:r>
                      <a:endParaRPr lang="fr-FR" sz="4000" b="1" dirty="0">
                        <a:latin typeface="+mj-lt"/>
                      </a:endParaRPr>
                    </a:p>
                  </a:txBody>
                  <a:tcPr/>
                </a:tc>
                <a:tc vMerge="1">
                  <a:txBody>
                    <a:bodyPr/>
                    <a:lstStyle/>
                    <a:p>
                      <a:endParaRPr lang="fr-FR" dirty="0"/>
                    </a:p>
                  </a:txBody>
                  <a:tcPr/>
                </a:tc>
                <a:extLst>
                  <a:ext uri="{0D108BD9-81ED-4DB2-BD59-A6C34878D82A}">
                    <a16:rowId xmlns:a16="http://schemas.microsoft.com/office/drawing/2014/main" val="2540108849"/>
                  </a:ext>
                </a:extLst>
              </a:tr>
            </a:tbl>
          </a:graphicData>
        </a:graphic>
      </p:graphicFrame>
      <p:sp>
        <p:nvSpPr>
          <p:cNvPr id="6" name="ZoneTexte 5">
            <a:extLst>
              <a:ext uri="{FF2B5EF4-FFF2-40B4-BE49-F238E27FC236}">
                <a16:creationId xmlns:a16="http://schemas.microsoft.com/office/drawing/2014/main" id="{39A8A808-4483-4029-994D-162233AD5682}"/>
              </a:ext>
            </a:extLst>
          </p:cNvPr>
          <p:cNvSpPr txBox="1"/>
          <p:nvPr/>
        </p:nvSpPr>
        <p:spPr>
          <a:xfrm>
            <a:off x="2835965" y="172278"/>
            <a:ext cx="6732105" cy="707886"/>
          </a:xfrm>
          <a:prstGeom prst="rect">
            <a:avLst/>
          </a:prstGeom>
          <a:noFill/>
        </p:spPr>
        <p:txBody>
          <a:bodyPr wrap="square" rtlCol="0">
            <a:spAutoFit/>
          </a:bodyPr>
          <a:lstStyle/>
          <a:p>
            <a:r>
              <a:rPr lang="fr-FR" sz="4000" dirty="0">
                <a:latin typeface="Amandine" pitchFamily="2" charset="0"/>
              </a:rPr>
              <a:t>Papa célèbre  numéro 8</a:t>
            </a:r>
          </a:p>
        </p:txBody>
      </p:sp>
      <p:sp>
        <p:nvSpPr>
          <p:cNvPr id="8" name="Cœur 7">
            <a:extLst>
              <a:ext uri="{FF2B5EF4-FFF2-40B4-BE49-F238E27FC236}">
                <a16:creationId xmlns:a16="http://schemas.microsoft.com/office/drawing/2014/main" id="{37771B73-3EAF-4031-B971-B8BC88466FDA}"/>
              </a:ext>
            </a:extLst>
          </p:cNvPr>
          <p:cNvSpPr/>
          <p:nvPr/>
        </p:nvSpPr>
        <p:spPr>
          <a:xfrm rot="1186468">
            <a:off x="10784866" y="1259535"/>
            <a:ext cx="934094" cy="1147451"/>
          </a:xfrm>
          <a:prstGeom prst="hear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Son enregistré">
            <a:hlinkClick r:id="" action="ppaction://media"/>
            <a:extLst>
              <a:ext uri="{FF2B5EF4-FFF2-40B4-BE49-F238E27FC236}">
                <a16:creationId xmlns:a16="http://schemas.microsoft.com/office/drawing/2014/main" id="{1F185978-DAF3-4170-B5CC-310C89E647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27854" y="-1369478"/>
            <a:ext cx="609600" cy="609600"/>
          </a:xfrm>
          <a:prstGeom prst="rect">
            <a:avLst/>
          </a:prstGeom>
        </p:spPr>
      </p:pic>
      <p:pic>
        <p:nvPicPr>
          <p:cNvPr id="2" name="Image 1">
            <a:extLst>
              <a:ext uri="{FF2B5EF4-FFF2-40B4-BE49-F238E27FC236}">
                <a16:creationId xmlns:a16="http://schemas.microsoft.com/office/drawing/2014/main" id="{9EB84CCC-F699-4F63-BF76-DA7447DE61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5814" y="1038116"/>
            <a:ext cx="2164080" cy="2964180"/>
          </a:xfrm>
          <a:prstGeom prst="rect">
            <a:avLst/>
          </a:prstGeom>
        </p:spPr>
      </p:pic>
      <p:pic>
        <p:nvPicPr>
          <p:cNvPr id="3" name="Image 2">
            <a:extLst>
              <a:ext uri="{FF2B5EF4-FFF2-40B4-BE49-F238E27FC236}">
                <a16:creationId xmlns:a16="http://schemas.microsoft.com/office/drawing/2014/main" id="{EF147F81-D377-425D-9A7B-5DE0CF99CD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1474" y="4123704"/>
            <a:ext cx="3032760" cy="2270760"/>
          </a:xfrm>
          <a:prstGeom prst="rect">
            <a:avLst/>
          </a:prstGeom>
        </p:spPr>
      </p:pic>
    </p:spTree>
    <p:extLst>
      <p:ext uri="{BB962C8B-B14F-4D97-AF65-F5344CB8AC3E}">
        <p14:creationId xmlns:p14="http://schemas.microsoft.com/office/powerpoint/2010/main" val="223678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606" fill="hold"/>
                                        <p:tgtEl>
                                          <p:spTgt spid="10"/>
                                        </p:tgtEl>
                                      </p:cBhvr>
                                    </p:cmd>
                                  </p:childTnLst>
                                </p:cTn>
                              </p:par>
                            </p:childTnLst>
                          </p:cTn>
                        </p:par>
                        <p:par>
                          <p:cTn id="7" fill="hold">
                            <p:stCondLst>
                              <p:cond delay="20606"/>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ShapesVTI">
  <a:themeElements>
    <a:clrScheme name="AnalogousFromLightSeedLeftStep">
      <a:dk1>
        <a:srgbClr val="000000"/>
      </a:dk1>
      <a:lt1>
        <a:srgbClr val="FFFFFF"/>
      </a:lt1>
      <a:dk2>
        <a:srgbClr val="233E39"/>
      </a:dk2>
      <a:lt2>
        <a:srgbClr val="E5E8E2"/>
      </a:lt2>
      <a:accent1>
        <a:srgbClr val="AD90CD"/>
      </a:accent1>
      <a:accent2>
        <a:srgbClr val="7B77C2"/>
      </a:accent2>
      <a:accent3>
        <a:srgbClr val="90A5CD"/>
      </a:accent3>
      <a:accent4>
        <a:srgbClr val="6EACBE"/>
      </a:accent4>
      <a:accent5>
        <a:srgbClr val="7AAFA5"/>
      </a:accent5>
      <a:accent6>
        <a:srgbClr val="6DB288"/>
      </a:accent6>
      <a:hlink>
        <a:srgbClr val="718B54"/>
      </a:hlink>
      <a:folHlink>
        <a:srgbClr val="848484"/>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222</TotalTime>
  <Words>552</Words>
  <Application>Microsoft Office PowerPoint</Application>
  <PresentationFormat>Grand écran</PresentationFormat>
  <Paragraphs>86</Paragraphs>
  <Slides>12</Slides>
  <Notes>0</Notes>
  <HiddenSlides>0</HiddenSlides>
  <MMClips>11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Amandine</vt:lpstr>
      <vt:lpstr>Arial</vt:lpstr>
      <vt:lpstr>Avenir Next LT Pro</vt:lpstr>
      <vt:lpstr>Calibri</vt:lpstr>
      <vt:lpstr>Tw Cen MT</vt:lpstr>
      <vt:lpstr>ShapesVTI</vt:lpstr>
      <vt:lpstr>Les papas célèbres…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Alors, tous les papas célèbres sont démasqués?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mamans célèbres…</dc:title>
  <dc:creator>DaniellePro</dc:creator>
  <cp:lastModifiedBy>DaniellePro</cp:lastModifiedBy>
  <cp:revision>55</cp:revision>
  <dcterms:created xsi:type="dcterms:W3CDTF">2020-05-18T13:26:55Z</dcterms:created>
  <dcterms:modified xsi:type="dcterms:W3CDTF">2020-05-26T09:54:08Z</dcterms:modified>
</cp:coreProperties>
</file>