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0" r:id="rId4"/>
    <p:sldId id="266" r:id="rId5"/>
    <p:sldId id="263" r:id="rId6"/>
    <p:sldId id="257" r:id="rId7"/>
    <p:sldId id="267" r:id="rId8"/>
    <p:sldId id="262" r:id="rId9"/>
    <p:sldId id="259" r:id="rId10"/>
    <p:sldId id="258" r:id="rId11"/>
    <p:sldId id="268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google.fr/url?sa=i&amp;url=http%3A%2F%2Fwww.leruchersaintgervais.fr%2Fles-abeilles.htm&amp;psig=AOvVaw0l_b88FNb9RVaj9DvWcTPU&amp;ust=1590859481193000&amp;source=images&amp;cd=vfe&amp;ved=0CAIQjRxqFwoTCJjy3sfL2ekCFQAAAAAdAAAAABAV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6.gif"/><Relationship Id="rId5" Type="http://schemas.openxmlformats.org/officeDocument/2006/relationships/hyperlink" Target="https://youtu.be/pdgJXhZg7To" TargetMode="External"/><Relationship Id="rId4" Type="http://schemas.openxmlformats.org/officeDocument/2006/relationships/hyperlink" Target="https://youtu.be/jGgQvvoiPw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gif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hyperlink" Target="https://www.youtube.com/watch?v=KA-psyWYz5w" TargetMode="External"/><Relationship Id="rId5" Type="http://schemas.openxmlformats.org/officeDocument/2006/relationships/hyperlink" Target="https://www.youtube.com/watch?v=KeRM98Bp8Io" TargetMode="External"/><Relationship Id="rId4" Type="http://schemas.openxmlformats.org/officeDocument/2006/relationships/hyperlink" Target="https://www.youtube.com/watch?v=tnyvOUF-dw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media" Target="../media/media9.m4a"/><Relationship Id="rId18" Type="http://schemas.openxmlformats.org/officeDocument/2006/relationships/audio" Target="../media/media11.m4a"/><Relationship Id="rId3" Type="http://schemas.microsoft.com/office/2007/relationships/media" Target="../media/media4.m4a"/><Relationship Id="rId21" Type="http://schemas.openxmlformats.org/officeDocument/2006/relationships/slideLayout" Target="../slideLayouts/slideLayout7.xml"/><Relationship Id="rId7" Type="http://schemas.microsoft.com/office/2007/relationships/media" Target="../media/media6.m4a"/><Relationship Id="rId12" Type="http://schemas.openxmlformats.org/officeDocument/2006/relationships/audio" Target="../media/media8.m4a"/><Relationship Id="rId17" Type="http://schemas.microsoft.com/office/2007/relationships/media" Target="../media/media11.m4a"/><Relationship Id="rId2" Type="http://schemas.openxmlformats.org/officeDocument/2006/relationships/audio" Target="../media/media3.m4a"/><Relationship Id="rId16" Type="http://schemas.openxmlformats.org/officeDocument/2006/relationships/audio" Target="../media/media10.m4a"/><Relationship Id="rId20" Type="http://schemas.openxmlformats.org/officeDocument/2006/relationships/audio" Target="../media/media12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media" Target="../media/media8.m4a"/><Relationship Id="rId5" Type="http://schemas.microsoft.com/office/2007/relationships/media" Target="../media/media5.m4a"/><Relationship Id="rId15" Type="http://schemas.microsoft.com/office/2007/relationships/media" Target="../media/media10.m4a"/><Relationship Id="rId23" Type="http://schemas.openxmlformats.org/officeDocument/2006/relationships/image" Target="../media/image4.png"/><Relationship Id="rId10" Type="http://schemas.openxmlformats.org/officeDocument/2006/relationships/audio" Target="../media/media7.m4a"/><Relationship Id="rId19" Type="http://schemas.microsoft.com/office/2007/relationships/media" Target="../media/media12.m4a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audio" Target="../media/media9.m4a"/><Relationship Id="rId22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hyperlink" Target="https://youtu.be/qE7UefC_olI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youtu.be/Wk2thWilc8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hyperlink" Target="https://www.youtube.com/watch?v=v1sF7RNJQTY" TargetMode="External"/><Relationship Id="rId5" Type="http://schemas.openxmlformats.org/officeDocument/2006/relationships/hyperlink" Target="https://www.youtube.com/watch?v=vKEF0SZ_ki0" TargetMode="External"/><Relationship Id="rId4" Type="http://schemas.openxmlformats.org/officeDocument/2006/relationships/hyperlink" Target="https://www.recreatisse.com/wp-content/uploads/2019/04/DIAPORAMA-travail-apiculteur-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IfoF6-ogmI" TargetMode="External"/><Relationship Id="rId2" Type="http://schemas.openxmlformats.org/officeDocument/2006/relationships/hyperlink" Target="https://youtu.be/x5SdEBlF0c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476A384-71E8-40F1-ABC7-D17AAAFA9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12195387" cy="68580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60ED9D3-FA13-45BF-9581-1D65A4B6E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438" y="3585395"/>
            <a:ext cx="5819579" cy="25503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000" dirty="0">
                <a:solidFill>
                  <a:srgbClr val="FEFFFF"/>
                </a:solidFill>
              </a:rPr>
              <a:t>Explorer le monde</a:t>
            </a:r>
            <a:br>
              <a:rPr lang="fr-FR" sz="4000" dirty="0">
                <a:solidFill>
                  <a:srgbClr val="FEFFFF"/>
                </a:solidFill>
              </a:rPr>
            </a:br>
            <a:br>
              <a:rPr lang="fr-FR" sz="4000" dirty="0">
                <a:solidFill>
                  <a:srgbClr val="FEFFFF"/>
                </a:solidFill>
              </a:rPr>
            </a:br>
            <a:r>
              <a:rPr lang="fr-FR" sz="4000" dirty="0">
                <a:solidFill>
                  <a:srgbClr val="FEFFFF"/>
                </a:solidFill>
              </a:rPr>
              <a:t>A la découverte des abeilles…</a:t>
            </a:r>
          </a:p>
        </p:txBody>
      </p:sp>
      <p:pic>
        <p:nvPicPr>
          <p:cNvPr id="6" name="Image 5" descr="Une image contenant objet, nid d’abeille, alimentation, table&#10;&#10;Description générée automatiquement">
            <a:extLst>
              <a:ext uri="{FF2B5EF4-FFF2-40B4-BE49-F238E27FC236}">
                <a16:creationId xmlns:a16="http://schemas.microsoft.com/office/drawing/2014/main" id="{5F4FD7E5-073C-4DB4-9C80-AC570E1EAC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30" b="15462"/>
          <a:stretch/>
        </p:blipFill>
        <p:spPr>
          <a:xfrm>
            <a:off x="-10667" y="-2"/>
            <a:ext cx="7530420" cy="3415686"/>
          </a:xfrm>
          <a:prstGeom prst="rect">
            <a:avLst/>
          </a:prstGeom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CE683F7-3C14-437D-B517-5C204FAB1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5061568"/>
            <a:ext cx="1230970" cy="778589"/>
          </a:xfrm>
          <a:custGeom>
            <a:avLst/>
            <a:gdLst>
              <a:gd name="connsiteX0" fmla="*/ 0 w 1230970"/>
              <a:gd name="connsiteY0" fmla="*/ 0 h 778589"/>
              <a:gd name="connsiteX1" fmla="*/ 56510 w 1230970"/>
              <a:gd name="connsiteY1" fmla="*/ 0 h 778589"/>
              <a:gd name="connsiteX2" fmla="*/ 834671 w 1230970"/>
              <a:gd name="connsiteY2" fmla="*/ 0 h 778589"/>
              <a:gd name="connsiteX3" fmla="*/ 862811 w 1230970"/>
              <a:gd name="connsiteY3" fmla="*/ 9381 h 778589"/>
              <a:gd name="connsiteX4" fmla="*/ 867501 w 1230970"/>
              <a:gd name="connsiteY4" fmla="*/ 14071 h 778589"/>
              <a:gd name="connsiteX5" fmla="*/ 1223935 w 1230970"/>
              <a:gd name="connsiteY5" fmla="*/ 365843 h 778589"/>
              <a:gd name="connsiteX6" fmla="*/ 1223935 w 1230970"/>
              <a:gd name="connsiteY6" fmla="*/ 408056 h 778589"/>
              <a:gd name="connsiteX7" fmla="*/ 867501 w 1230970"/>
              <a:gd name="connsiteY7" fmla="*/ 764518 h 778589"/>
              <a:gd name="connsiteX8" fmla="*/ 862811 w 1230970"/>
              <a:gd name="connsiteY8" fmla="*/ 769209 h 778589"/>
              <a:gd name="connsiteX9" fmla="*/ 834671 w 1230970"/>
              <a:gd name="connsiteY9" fmla="*/ 778589 h 778589"/>
              <a:gd name="connsiteX10" fmla="*/ 0 w 1230970"/>
              <a:gd name="connsiteY10" fmla="*/ 778589 h 77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0970" h="778589">
                <a:moveTo>
                  <a:pt x="0" y="0"/>
                </a:moveTo>
                <a:lnTo>
                  <a:pt x="56510" y="0"/>
                </a:lnTo>
                <a:cubicBezTo>
                  <a:pt x="245793" y="0"/>
                  <a:pt x="498169" y="0"/>
                  <a:pt x="834671" y="0"/>
                </a:cubicBezTo>
                <a:cubicBezTo>
                  <a:pt x="848741" y="0"/>
                  <a:pt x="858121" y="4691"/>
                  <a:pt x="862811" y="9381"/>
                </a:cubicBezTo>
                <a:cubicBezTo>
                  <a:pt x="862811" y="9381"/>
                  <a:pt x="867501" y="9381"/>
                  <a:pt x="867501" y="14071"/>
                </a:cubicBezTo>
                <a:cubicBezTo>
                  <a:pt x="867501" y="14071"/>
                  <a:pt x="867501" y="14071"/>
                  <a:pt x="1223935" y="365843"/>
                </a:cubicBezTo>
                <a:cubicBezTo>
                  <a:pt x="1233315" y="379914"/>
                  <a:pt x="1233315" y="398675"/>
                  <a:pt x="1223935" y="408056"/>
                </a:cubicBezTo>
                <a:cubicBezTo>
                  <a:pt x="1223935" y="408056"/>
                  <a:pt x="1223935" y="408056"/>
                  <a:pt x="867501" y="764518"/>
                </a:cubicBezTo>
                <a:cubicBezTo>
                  <a:pt x="867501" y="764518"/>
                  <a:pt x="862811" y="764518"/>
                  <a:pt x="862811" y="769209"/>
                </a:cubicBezTo>
                <a:cubicBezTo>
                  <a:pt x="858121" y="773899"/>
                  <a:pt x="848741" y="778589"/>
                  <a:pt x="834671" y="778589"/>
                </a:cubicBezTo>
                <a:lnTo>
                  <a:pt x="0" y="778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Image 3" descr="Une image contenant plante, fleur&#10;&#10;Description générée automatiquement">
            <a:extLst>
              <a:ext uri="{FF2B5EF4-FFF2-40B4-BE49-F238E27FC236}">
                <a16:creationId xmlns:a16="http://schemas.microsoft.com/office/drawing/2014/main" id="{5F0036B8-F4EC-4080-A94C-56EA3448E7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41" r="1" b="1"/>
          <a:stretch/>
        </p:blipFill>
        <p:spPr>
          <a:xfrm>
            <a:off x="7530421" y="3429305"/>
            <a:ext cx="4658867" cy="3428695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55CDA8F-EAE8-40F8-95DC-43202F0A9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421" y="3429000"/>
            <a:ext cx="4661579" cy="0"/>
          </a:xfrm>
          <a:prstGeom prst="line">
            <a:avLst/>
          </a:prstGeom>
          <a:ln w="50800" cap="flat">
            <a:solidFill>
              <a:schemeClr val="tx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176213D-B053-46D9-9642-ED8E2F046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421" y="0"/>
            <a:ext cx="0" cy="6857694"/>
          </a:xfrm>
          <a:prstGeom prst="line">
            <a:avLst/>
          </a:prstGeom>
          <a:ln w="50800" cap="flat">
            <a:solidFill>
              <a:schemeClr val="tx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Les abeilles">
            <a:hlinkClick r:id="rId6"/>
            <a:extLst>
              <a:ext uri="{FF2B5EF4-FFF2-40B4-BE49-F238E27FC236}">
                <a16:creationId xmlns:a16="http://schemas.microsoft.com/office/drawing/2014/main" id="{F9DA23CE-6C27-4583-AD1F-32AE156CA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5174" y="351701"/>
            <a:ext cx="4063208" cy="230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DC45EE3-1397-46C4-8F02-7110BFB125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61440" y="-722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91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9B7B2A-29E1-4024-80EA-D1C51BADD6D3}"/>
              </a:ext>
            </a:extLst>
          </p:cNvPr>
          <p:cNvSpPr/>
          <p:nvPr/>
        </p:nvSpPr>
        <p:spPr>
          <a:xfrm>
            <a:off x="1697502" y="171538"/>
            <a:ext cx="6096000" cy="40420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Dessins animés 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L’abeille pipelette :</a:t>
            </a:r>
            <a:r>
              <a:rPr lang="fr-FR" sz="280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P/M </a:t>
            </a:r>
            <a:r>
              <a:rPr lang="fr-FR" sz="2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https://youtu.be/jGgQvvoiPw4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Maya l’abeille :</a:t>
            </a:r>
            <a:r>
              <a:rPr lang="fr-FR" sz="2800" dirty="0">
                <a:highlight>
                  <a:srgbClr val="FFFF00"/>
                </a:highlight>
              </a:rPr>
              <a:t> P/M/G</a:t>
            </a: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https://youtu.be/pdgJXhZg7To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EF63E9-AA0B-44AA-A70C-DF1F614D22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082" y="2532326"/>
            <a:ext cx="5065649" cy="3109437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C7DD910-6A1B-45DE-823C-74ED5F32A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70906" y="-613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0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9E3825-2F9D-492B-BE96-F71D5DB541DE}"/>
              </a:ext>
            </a:extLst>
          </p:cNvPr>
          <p:cNvSpPr/>
          <p:nvPr/>
        </p:nvSpPr>
        <p:spPr>
          <a:xfrm>
            <a:off x="1862766" y="289100"/>
            <a:ext cx="770530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30303"/>
                </a:solidFill>
                <a:latin typeface="Roboto"/>
              </a:rPr>
              <a:t>En </a:t>
            </a:r>
            <a:r>
              <a:rPr lang="de-DE" dirty="0" err="1">
                <a:solidFill>
                  <a:srgbClr val="030303"/>
                </a:solidFill>
                <a:latin typeface="Roboto"/>
              </a:rPr>
              <a:t>allemand</a:t>
            </a:r>
            <a:r>
              <a:rPr lang="de-DE" dirty="0">
                <a:solidFill>
                  <a:srgbClr val="030303"/>
                </a:solidFill>
                <a:latin typeface="Roboto"/>
              </a:rPr>
              <a:t>…</a:t>
            </a:r>
          </a:p>
          <a:p>
            <a:endParaRPr lang="de-DE" dirty="0">
              <a:solidFill>
                <a:srgbClr val="030303"/>
              </a:solidFill>
              <a:latin typeface="Roboto"/>
            </a:endParaRPr>
          </a:p>
          <a:p>
            <a:r>
              <a:rPr lang="de-DE" sz="2800" b="1" dirty="0">
                <a:solidFill>
                  <a:srgbClr val="030303"/>
                </a:solidFill>
                <a:latin typeface="Roboto"/>
              </a:rPr>
              <a:t>Die Biene </a:t>
            </a:r>
            <a:r>
              <a:rPr lang="de-DE" dirty="0">
                <a:solidFill>
                  <a:srgbClr val="030303"/>
                </a:solidFill>
                <a:latin typeface="Roboto"/>
              </a:rPr>
              <a:t>| Ich kenne ein Tier | SWR Kindernetz</a:t>
            </a:r>
          </a:p>
          <a:p>
            <a:endParaRPr lang="de-DE" dirty="0">
              <a:solidFill>
                <a:srgbClr val="030303"/>
              </a:solidFill>
              <a:latin typeface="Roboto"/>
            </a:endParaRPr>
          </a:p>
          <a:p>
            <a:r>
              <a:rPr lang="fr-FR" dirty="0">
                <a:hlinkClick r:id="rId4"/>
              </a:rPr>
              <a:t>https://www.youtube.com/watch?v=tnyvOUF-dwc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FACCE8-E05C-47FB-9547-7A68E4FEA5DA}"/>
              </a:ext>
            </a:extLst>
          </p:cNvPr>
          <p:cNvSpPr/>
          <p:nvPr/>
        </p:nvSpPr>
        <p:spPr>
          <a:xfrm>
            <a:off x="3439774" y="2610683"/>
            <a:ext cx="67246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rgbClr val="030303"/>
                </a:solidFill>
                <a:latin typeface="Roboto"/>
              </a:rPr>
              <a:t>Chants</a:t>
            </a:r>
            <a:r>
              <a:rPr lang="de-DE" dirty="0">
                <a:solidFill>
                  <a:srgbClr val="030303"/>
                </a:solidFill>
                <a:latin typeface="Roboto"/>
              </a:rPr>
              <a:t> en </a:t>
            </a:r>
            <a:r>
              <a:rPr lang="de-DE" dirty="0" err="1">
                <a:solidFill>
                  <a:srgbClr val="030303"/>
                </a:solidFill>
                <a:latin typeface="Roboto"/>
              </a:rPr>
              <a:t>allemand</a:t>
            </a:r>
            <a:r>
              <a:rPr lang="de-DE" dirty="0">
                <a:solidFill>
                  <a:srgbClr val="030303"/>
                </a:solidFill>
                <a:latin typeface="Roboto"/>
              </a:rPr>
              <a:t>:</a:t>
            </a:r>
          </a:p>
          <a:p>
            <a:endParaRPr lang="de-DE" dirty="0">
              <a:solidFill>
                <a:srgbClr val="030303"/>
              </a:solidFill>
              <a:latin typeface="Roboto"/>
            </a:endParaRPr>
          </a:p>
          <a:p>
            <a:r>
              <a:rPr lang="de-DE" b="1" dirty="0">
                <a:solidFill>
                  <a:srgbClr val="030303"/>
                </a:solidFill>
                <a:latin typeface="Roboto"/>
              </a:rPr>
              <a:t>Summ, summ, summ </a:t>
            </a:r>
            <a:r>
              <a:rPr lang="de-DE" dirty="0">
                <a:solidFill>
                  <a:srgbClr val="030303"/>
                </a:solidFill>
                <a:latin typeface="Roboto"/>
              </a:rPr>
              <a:t>- Kinderlieder zum Mitsingen</a:t>
            </a:r>
          </a:p>
          <a:p>
            <a:endParaRPr lang="de-DE" dirty="0">
              <a:solidFill>
                <a:srgbClr val="030303"/>
              </a:solidFill>
              <a:latin typeface="Roboto"/>
            </a:endParaRPr>
          </a:p>
          <a:p>
            <a:r>
              <a:rPr lang="fr-FR" dirty="0">
                <a:hlinkClick r:id="rId5"/>
              </a:rPr>
              <a:t>https://www.youtube.com/watch?v=KeRM98Bp8Io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de-DE" b="1" dirty="0"/>
              <a:t>Biene Maja</a:t>
            </a:r>
          </a:p>
          <a:p>
            <a:r>
              <a:rPr lang="de-DE" dirty="0"/>
              <a:t>Singen, Tanzen und Bewegen / Kinderlieder</a:t>
            </a:r>
          </a:p>
          <a:p>
            <a:endParaRPr lang="de-DE" dirty="0"/>
          </a:p>
          <a:p>
            <a:r>
              <a:rPr lang="fr-FR" dirty="0">
                <a:hlinkClick r:id="rId6"/>
              </a:rPr>
              <a:t>https://www.youtube.com/watch?v=KA-psyWYz5w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88DF41-4746-413A-A3F6-C92231F6BA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00" y="3875069"/>
            <a:ext cx="2559731" cy="1571234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CA483CF-E542-48AD-BDA7-26AFC7D9EC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63269" y="-733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5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1BC991-1512-4813-9BB0-9969E3441E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31" t="18652" r="24192" b="5415"/>
          <a:stretch/>
        </p:blipFill>
        <p:spPr>
          <a:xfrm>
            <a:off x="4293705" y="297248"/>
            <a:ext cx="7566990" cy="626350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24D213D-1859-44B0-976E-91A08D47497C}"/>
              </a:ext>
            </a:extLst>
          </p:cNvPr>
          <p:cNvSpPr txBox="1"/>
          <p:nvPr/>
        </p:nvSpPr>
        <p:spPr>
          <a:xfrm>
            <a:off x="925200" y="1232452"/>
            <a:ext cx="2849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l’aide de </a:t>
            </a:r>
            <a:r>
              <a:rPr lang="fr-FR" b="1" u="sng" dirty="0"/>
              <a:t>ta règle</a:t>
            </a:r>
            <a:r>
              <a:rPr lang="fr-FR" dirty="0"/>
              <a:t>: </a:t>
            </a:r>
            <a:r>
              <a:rPr lang="fr-FR" b="1" dirty="0">
                <a:highlight>
                  <a:srgbClr val="FFFF00"/>
                </a:highlight>
              </a:rPr>
              <a:t>GS</a:t>
            </a:r>
          </a:p>
          <a:p>
            <a:r>
              <a:rPr lang="fr-FR" b="1" dirty="0">
                <a:highlight>
                  <a:srgbClr val="FFFF00"/>
                </a:highlight>
              </a:rPr>
              <a:t>Voir doc. Maths dessin sur quadrillage…</a:t>
            </a:r>
          </a:p>
        </p:txBody>
      </p:sp>
      <p:pic>
        <p:nvPicPr>
          <p:cNvPr id="1026" name="Picture 2" descr="Les tracés à la règle - Lutin Bazar">
            <a:extLst>
              <a:ext uri="{FF2B5EF4-FFF2-40B4-BE49-F238E27FC236}">
                <a16:creationId xmlns:a16="http://schemas.microsoft.com/office/drawing/2014/main" id="{7D178D73-6B2E-4929-82FB-F011516F1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45" y="25590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98D14BC-2B34-4FD8-93D4-070A7A7B0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240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98DB48-136A-4A3A-9ADF-9563220C4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42BCD2-34D4-487C-BB88-697F103D6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B54318-AD96-47DA-B7AE-9F3ACCC3D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830E26F-B6D5-454B-B4DA-F65804BBCA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38" t="34044" r="30770" b="14239"/>
          <a:stretch/>
        </p:blipFill>
        <p:spPr>
          <a:xfrm>
            <a:off x="6584187" y="1895561"/>
            <a:ext cx="4809065" cy="30617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AB18E37-1897-4531-8CBA-9203C5669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71" y="2416808"/>
            <a:ext cx="5394960" cy="20193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A81846A-F64D-4034-BBAA-DCB677B03C21}"/>
              </a:ext>
            </a:extLst>
          </p:cNvPr>
          <p:cNvSpPr txBox="1"/>
          <p:nvPr/>
        </p:nvSpPr>
        <p:spPr>
          <a:xfrm>
            <a:off x="887896" y="662609"/>
            <a:ext cx="394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 si tu la dessinais…?</a:t>
            </a:r>
          </a:p>
        </p:txBody>
      </p:sp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7D07E26-65E5-4609-9E5B-EE605179B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63096" y="-6743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1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5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74E75D7-99B2-4604-8CF7-E3DB977EC44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595519" y="1320858"/>
            <a:ext cx="8276709" cy="4723358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F298984-97C0-49F9-A30F-3543A0B48F8D}"/>
              </a:ext>
            </a:extLst>
          </p:cNvPr>
          <p:cNvSpPr txBox="1"/>
          <p:nvPr/>
        </p:nvSpPr>
        <p:spPr>
          <a:xfrm>
            <a:off x="789080" y="617803"/>
            <a:ext cx="988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L’anatomie de l’abeille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76852A6F-257B-486B-8282-E5B4FE3EDD46}"/>
              </a:ext>
            </a:extLst>
          </p:cNvPr>
          <p:cNvSpPr/>
          <p:nvPr/>
        </p:nvSpPr>
        <p:spPr>
          <a:xfrm>
            <a:off x="8534400" y="4359965"/>
            <a:ext cx="304800" cy="640520"/>
          </a:xfrm>
          <a:custGeom>
            <a:avLst/>
            <a:gdLst>
              <a:gd name="connsiteX0" fmla="*/ 0 w 304800"/>
              <a:gd name="connsiteY0" fmla="*/ 0 h 640520"/>
              <a:gd name="connsiteX1" fmla="*/ 66261 w 304800"/>
              <a:gd name="connsiteY1" fmla="*/ 106018 h 640520"/>
              <a:gd name="connsiteX2" fmla="*/ 92765 w 304800"/>
              <a:gd name="connsiteY2" fmla="*/ 145774 h 640520"/>
              <a:gd name="connsiteX3" fmla="*/ 106017 w 304800"/>
              <a:gd name="connsiteY3" fmla="*/ 198783 h 640520"/>
              <a:gd name="connsiteX4" fmla="*/ 119270 w 304800"/>
              <a:gd name="connsiteY4" fmla="*/ 265044 h 640520"/>
              <a:gd name="connsiteX5" fmla="*/ 145774 w 304800"/>
              <a:gd name="connsiteY5" fmla="*/ 344557 h 640520"/>
              <a:gd name="connsiteX6" fmla="*/ 198783 w 304800"/>
              <a:gd name="connsiteY6" fmla="*/ 410818 h 640520"/>
              <a:gd name="connsiteX7" fmla="*/ 251791 w 304800"/>
              <a:gd name="connsiteY7" fmla="*/ 490331 h 640520"/>
              <a:gd name="connsiteX8" fmla="*/ 291548 w 304800"/>
              <a:gd name="connsiteY8" fmla="*/ 556592 h 640520"/>
              <a:gd name="connsiteX9" fmla="*/ 304800 w 304800"/>
              <a:gd name="connsiteY9" fmla="*/ 636105 h 640520"/>
              <a:gd name="connsiteX10" fmla="*/ 291548 w 304800"/>
              <a:gd name="connsiteY10" fmla="*/ 569844 h 640520"/>
              <a:gd name="connsiteX11" fmla="*/ 251791 w 304800"/>
              <a:gd name="connsiteY11" fmla="*/ 556592 h 640520"/>
              <a:gd name="connsiteX12" fmla="*/ 145774 w 304800"/>
              <a:gd name="connsiteY12" fmla="*/ 477078 h 640520"/>
              <a:gd name="connsiteX13" fmla="*/ 119270 w 304800"/>
              <a:gd name="connsiteY13" fmla="*/ 397565 h 640520"/>
              <a:gd name="connsiteX14" fmla="*/ 66261 w 304800"/>
              <a:gd name="connsiteY14" fmla="*/ 331305 h 640520"/>
              <a:gd name="connsiteX15" fmla="*/ 66261 w 304800"/>
              <a:gd name="connsiteY15" fmla="*/ 304800 h 64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4800" h="640520">
                <a:moveTo>
                  <a:pt x="0" y="0"/>
                </a:moveTo>
                <a:cubicBezTo>
                  <a:pt x="22087" y="35339"/>
                  <a:pt x="43887" y="70859"/>
                  <a:pt x="66261" y="106018"/>
                </a:cubicBezTo>
                <a:cubicBezTo>
                  <a:pt x="74812" y="119455"/>
                  <a:pt x="92765" y="145774"/>
                  <a:pt x="92765" y="145774"/>
                </a:cubicBezTo>
                <a:cubicBezTo>
                  <a:pt x="97182" y="163444"/>
                  <a:pt x="102066" y="181003"/>
                  <a:pt x="106017" y="198783"/>
                </a:cubicBezTo>
                <a:cubicBezTo>
                  <a:pt x="110903" y="220771"/>
                  <a:pt x="113343" y="243313"/>
                  <a:pt x="119270" y="265044"/>
                </a:cubicBezTo>
                <a:cubicBezTo>
                  <a:pt x="126621" y="291998"/>
                  <a:pt x="130277" y="321311"/>
                  <a:pt x="145774" y="344557"/>
                </a:cubicBezTo>
                <a:cubicBezTo>
                  <a:pt x="179209" y="394709"/>
                  <a:pt x="161016" y="373051"/>
                  <a:pt x="198783" y="410818"/>
                </a:cubicBezTo>
                <a:cubicBezTo>
                  <a:pt x="230293" y="505348"/>
                  <a:pt x="185613" y="391063"/>
                  <a:pt x="251791" y="490331"/>
                </a:cubicBezTo>
                <a:cubicBezTo>
                  <a:pt x="320601" y="593547"/>
                  <a:pt x="209005" y="474049"/>
                  <a:pt x="291548" y="556592"/>
                </a:cubicBezTo>
                <a:cubicBezTo>
                  <a:pt x="295965" y="583096"/>
                  <a:pt x="304800" y="609235"/>
                  <a:pt x="304800" y="636105"/>
                </a:cubicBezTo>
                <a:cubicBezTo>
                  <a:pt x="304800" y="658629"/>
                  <a:pt x="304042" y="588585"/>
                  <a:pt x="291548" y="569844"/>
                </a:cubicBezTo>
                <a:cubicBezTo>
                  <a:pt x="283799" y="558221"/>
                  <a:pt x="265043" y="561009"/>
                  <a:pt x="251791" y="556592"/>
                </a:cubicBezTo>
                <a:cubicBezTo>
                  <a:pt x="175652" y="480453"/>
                  <a:pt x="215163" y="500209"/>
                  <a:pt x="145774" y="477078"/>
                </a:cubicBezTo>
                <a:cubicBezTo>
                  <a:pt x="136939" y="450574"/>
                  <a:pt x="139026" y="417320"/>
                  <a:pt x="119270" y="397565"/>
                </a:cubicBezTo>
                <a:cubicBezTo>
                  <a:pt x="98988" y="377284"/>
                  <a:pt x="77406" y="359168"/>
                  <a:pt x="66261" y="331305"/>
                </a:cubicBezTo>
                <a:cubicBezTo>
                  <a:pt x="62980" y="323102"/>
                  <a:pt x="66261" y="313635"/>
                  <a:pt x="66261" y="304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B0F47B00-8657-480B-84C1-E3829A89F0DA}"/>
              </a:ext>
            </a:extLst>
          </p:cNvPr>
          <p:cNvSpPr/>
          <p:nvPr/>
        </p:nvSpPr>
        <p:spPr>
          <a:xfrm>
            <a:off x="8468139" y="4465983"/>
            <a:ext cx="119270" cy="225287"/>
          </a:xfrm>
          <a:custGeom>
            <a:avLst/>
            <a:gdLst>
              <a:gd name="connsiteX0" fmla="*/ 119270 w 119270"/>
              <a:gd name="connsiteY0" fmla="*/ 225287 h 225287"/>
              <a:gd name="connsiteX1" fmla="*/ 106018 w 119270"/>
              <a:gd name="connsiteY1" fmla="*/ 132521 h 225287"/>
              <a:gd name="connsiteX2" fmla="*/ 39757 w 119270"/>
              <a:gd name="connsiteY2" fmla="*/ 66260 h 225287"/>
              <a:gd name="connsiteX3" fmla="*/ 13252 w 119270"/>
              <a:gd name="connsiteY3" fmla="*/ 39756 h 225287"/>
              <a:gd name="connsiteX4" fmla="*/ 0 w 119270"/>
              <a:gd name="connsiteY4" fmla="*/ 0 h 22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70" h="225287">
                <a:moveTo>
                  <a:pt x="119270" y="225287"/>
                </a:moveTo>
                <a:cubicBezTo>
                  <a:pt x="114853" y="194365"/>
                  <a:pt x="119987" y="160459"/>
                  <a:pt x="106018" y="132521"/>
                </a:cubicBezTo>
                <a:cubicBezTo>
                  <a:pt x="92049" y="104583"/>
                  <a:pt x="61844" y="88347"/>
                  <a:pt x="39757" y="66260"/>
                </a:cubicBezTo>
                <a:lnTo>
                  <a:pt x="13252" y="39756"/>
                </a:ln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B170D47-5AEC-48F6-A0CA-DA792FC273E1}"/>
              </a:ext>
            </a:extLst>
          </p:cNvPr>
          <p:cNvCxnSpPr>
            <a:cxnSpLocks/>
          </p:cNvCxnSpPr>
          <p:nvPr/>
        </p:nvCxnSpPr>
        <p:spPr>
          <a:xfrm flipH="1">
            <a:off x="8693426" y="4240125"/>
            <a:ext cx="985146" cy="345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3397E400-CAC8-4908-BF8F-BD29D35A11A9}"/>
              </a:ext>
            </a:extLst>
          </p:cNvPr>
          <p:cNvSpPr txBox="1"/>
          <p:nvPr/>
        </p:nvSpPr>
        <p:spPr>
          <a:xfrm>
            <a:off x="9733857" y="3972378"/>
            <a:ext cx="138471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TROMPE</a:t>
            </a:r>
          </a:p>
        </p:txBody>
      </p:sp>
      <p:pic>
        <p:nvPicPr>
          <p:cNvPr id="1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2531BDD-81AF-4919-9309-4F5A0E0EF9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15856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9F0065-73E9-40B1-BA3B-1D42721F99A7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56" r="70" b="17500"/>
          <a:stretch/>
        </p:blipFill>
        <p:spPr>
          <a:xfrm>
            <a:off x="2486406" y="806874"/>
            <a:ext cx="6629400" cy="5571066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599804C-D19A-4DC5-8AEB-5B76CC94AFA1}"/>
              </a:ext>
            </a:extLst>
          </p:cNvPr>
          <p:cNvCxnSpPr/>
          <p:nvPr/>
        </p:nvCxnSpPr>
        <p:spPr>
          <a:xfrm flipH="1">
            <a:off x="8877300" y="1200150"/>
            <a:ext cx="1371600" cy="266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10F57EC-33E2-474F-B06B-387D3B395A51}"/>
              </a:ext>
            </a:extLst>
          </p:cNvPr>
          <p:cNvCxnSpPr>
            <a:cxnSpLocks/>
          </p:cNvCxnSpPr>
          <p:nvPr/>
        </p:nvCxnSpPr>
        <p:spPr>
          <a:xfrm flipH="1">
            <a:off x="8100617" y="3736788"/>
            <a:ext cx="1604977" cy="1663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6C491F1-B4EF-496E-9377-97972049FBAC}"/>
              </a:ext>
            </a:extLst>
          </p:cNvPr>
          <p:cNvCxnSpPr>
            <a:cxnSpLocks/>
          </p:cNvCxnSpPr>
          <p:nvPr/>
        </p:nvCxnSpPr>
        <p:spPr>
          <a:xfrm flipH="1">
            <a:off x="6679096" y="3416350"/>
            <a:ext cx="1225564" cy="6125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5012EDF-7517-4E6C-A60E-A30750CF11DA}"/>
              </a:ext>
            </a:extLst>
          </p:cNvPr>
          <p:cNvCxnSpPr/>
          <p:nvPr/>
        </p:nvCxnSpPr>
        <p:spPr>
          <a:xfrm flipH="1">
            <a:off x="7158697" y="5025325"/>
            <a:ext cx="1371600" cy="266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D58E59B-2E7B-42E5-9E65-9AC9BA2A2421}"/>
              </a:ext>
            </a:extLst>
          </p:cNvPr>
          <p:cNvCxnSpPr>
            <a:cxnSpLocks/>
          </p:cNvCxnSpPr>
          <p:nvPr/>
        </p:nvCxnSpPr>
        <p:spPr>
          <a:xfrm flipV="1">
            <a:off x="1893804" y="2829071"/>
            <a:ext cx="1185203" cy="327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B1CBFBE-137D-4EC7-83DA-534CA97CC023}"/>
              </a:ext>
            </a:extLst>
          </p:cNvPr>
          <p:cNvCxnSpPr>
            <a:cxnSpLocks/>
          </p:cNvCxnSpPr>
          <p:nvPr/>
        </p:nvCxnSpPr>
        <p:spPr>
          <a:xfrm flipV="1">
            <a:off x="2525032" y="1827921"/>
            <a:ext cx="1185203" cy="327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936FF2F-D0E7-484C-8D7A-3E7B831BD99E}"/>
              </a:ext>
            </a:extLst>
          </p:cNvPr>
          <p:cNvCxnSpPr>
            <a:cxnSpLocks/>
          </p:cNvCxnSpPr>
          <p:nvPr/>
        </p:nvCxnSpPr>
        <p:spPr>
          <a:xfrm flipV="1">
            <a:off x="3079007" y="3701270"/>
            <a:ext cx="1185203" cy="327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7A7E523-48C7-42D2-9D04-817396CE3FD9}"/>
              </a:ext>
            </a:extLst>
          </p:cNvPr>
          <p:cNvCxnSpPr>
            <a:cxnSpLocks/>
          </p:cNvCxnSpPr>
          <p:nvPr/>
        </p:nvCxnSpPr>
        <p:spPr>
          <a:xfrm flipV="1">
            <a:off x="4187549" y="4028931"/>
            <a:ext cx="836376" cy="8530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71F255EB-F7F6-4314-947C-224C63D600D1}"/>
              </a:ext>
            </a:extLst>
          </p:cNvPr>
          <p:cNvSpPr/>
          <p:nvPr/>
        </p:nvSpPr>
        <p:spPr>
          <a:xfrm>
            <a:off x="4264210" y="3411600"/>
            <a:ext cx="167113" cy="386732"/>
          </a:xfrm>
          <a:custGeom>
            <a:avLst/>
            <a:gdLst>
              <a:gd name="connsiteX0" fmla="*/ 20357 w 132898"/>
              <a:gd name="connsiteY0" fmla="*/ 0 h 215971"/>
              <a:gd name="connsiteX1" fmla="*/ 6289 w 132898"/>
              <a:gd name="connsiteY1" fmla="*/ 211016 h 215971"/>
              <a:gd name="connsiteX2" fmla="*/ 62560 w 132898"/>
              <a:gd name="connsiteY2" fmla="*/ 154745 h 215971"/>
              <a:gd name="connsiteX3" fmla="*/ 90695 w 132898"/>
              <a:gd name="connsiteY3" fmla="*/ 98474 h 215971"/>
              <a:gd name="connsiteX4" fmla="*/ 132898 w 132898"/>
              <a:gd name="connsiteY4" fmla="*/ 28136 h 21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98" h="215971">
                <a:moveTo>
                  <a:pt x="20357" y="0"/>
                </a:moveTo>
                <a:cubicBezTo>
                  <a:pt x="15668" y="70339"/>
                  <a:pt x="-12259" y="143005"/>
                  <a:pt x="6289" y="211016"/>
                </a:cubicBezTo>
                <a:cubicBezTo>
                  <a:pt x="13269" y="236608"/>
                  <a:pt x="62560" y="154745"/>
                  <a:pt x="62560" y="154745"/>
                </a:cubicBezTo>
                <a:cubicBezTo>
                  <a:pt x="71938" y="135988"/>
                  <a:pt x="80291" y="116682"/>
                  <a:pt x="90695" y="98474"/>
                </a:cubicBezTo>
                <a:cubicBezTo>
                  <a:pt x="158612" y="-20382"/>
                  <a:pt x="90204" y="113521"/>
                  <a:pt x="132898" y="28136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3EF3B5-8502-4B1D-B35D-E25DB9FD197A}"/>
              </a:ext>
            </a:extLst>
          </p:cNvPr>
          <p:cNvSpPr txBox="1"/>
          <p:nvPr/>
        </p:nvSpPr>
        <p:spPr>
          <a:xfrm>
            <a:off x="10248900" y="967409"/>
            <a:ext cx="115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ailes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2C162F8-AE9E-4275-B328-8D960BC9F91C}"/>
              </a:ext>
            </a:extLst>
          </p:cNvPr>
          <p:cNvSpPr txBox="1"/>
          <p:nvPr/>
        </p:nvSpPr>
        <p:spPr>
          <a:xfrm>
            <a:off x="9619840" y="3429000"/>
            <a:ext cx="115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dard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5C4015-389B-48B0-ADB9-EE8AEB32DE7C}"/>
              </a:ext>
            </a:extLst>
          </p:cNvPr>
          <p:cNvSpPr txBox="1"/>
          <p:nvPr/>
        </p:nvSpPr>
        <p:spPr>
          <a:xfrm>
            <a:off x="7749335" y="3076143"/>
            <a:ext cx="160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 abdomen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4E38B61-3B0C-4BC4-95E2-6A9A2E78AC82}"/>
              </a:ext>
            </a:extLst>
          </p:cNvPr>
          <p:cNvSpPr txBox="1"/>
          <p:nvPr/>
        </p:nvSpPr>
        <p:spPr>
          <a:xfrm>
            <a:off x="8530297" y="4697307"/>
            <a:ext cx="145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pattes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BB54284-9DF0-46DE-868C-52255324BD98}"/>
              </a:ext>
            </a:extLst>
          </p:cNvPr>
          <p:cNvSpPr txBox="1"/>
          <p:nvPr/>
        </p:nvSpPr>
        <p:spPr>
          <a:xfrm>
            <a:off x="875188" y="1967844"/>
            <a:ext cx="179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antennes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A9E4681-0C90-4966-9AE1-4417A3E9038E}"/>
              </a:ext>
            </a:extLst>
          </p:cNvPr>
          <p:cNvSpPr txBox="1"/>
          <p:nvPr/>
        </p:nvSpPr>
        <p:spPr>
          <a:xfrm>
            <a:off x="774499" y="2934158"/>
            <a:ext cx="142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yeux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C8ADC61-DD57-4543-9383-E75B20FD2D07}"/>
              </a:ext>
            </a:extLst>
          </p:cNvPr>
          <p:cNvSpPr txBox="1"/>
          <p:nvPr/>
        </p:nvSpPr>
        <p:spPr>
          <a:xfrm>
            <a:off x="2071825" y="3825548"/>
            <a:ext cx="1421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langue</a:t>
            </a:r>
          </a:p>
          <a:p>
            <a:r>
              <a:rPr lang="fr-FR" dirty="0"/>
              <a:t>et la </a:t>
            </a:r>
          </a:p>
          <a:p>
            <a:r>
              <a:rPr lang="fr-FR" dirty="0"/>
              <a:t>trompe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FADA300-A94A-42A5-A52C-CA43E5492E2E}"/>
              </a:ext>
            </a:extLst>
          </p:cNvPr>
          <p:cNvSpPr txBox="1"/>
          <p:nvPr/>
        </p:nvSpPr>
        <p:spPr>
          <a:xfrm>
            <a:off x="3360377" y="4997153"/>
            <a:ext cx="1421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thorax</a:t>
            </a: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71056EA3-6C5C-455E-915A-5753BA2DA949}"/>
              </a:ext>
            </a:extLst>
          </p:cNvPr>
          <p:cNvSpPr/>
          <p:nvPr/>
        </p:nvSpPr>
        <p:spPr>
          <a:xfrm>
            <a:off x="4094922" y="3644348"/>
            <a:ext cx="318052" cy="399900"/>
          </a:xfrm>
          <a:custGeom>
            <a:avLst/>
            <a:gdLst>
              <a:gd name="connsiteX0" fmla="*/ 145774 w 318052"/>
              <a:gd name="connsiteY0" fmla="*/ 26504 h 399900"/>
              <a:gd name="connsiteX1" fmla="*/ 132521 w 318052"/>
              <a:gd name="connsiteY1" fmla="*/ 92765 h 399900"/>
              <a:gd name="connsiteX2" fmla="*/ 119269 w 318052"/>
              <a:gd name="connsiteY2" fmla="*/ 251791 h 399900"/>
              <a:gd name="connsiteX3" fmla="*/ 39756 w 318052"/>
              <a:gd name="connsiteY3" fmla="*/ 357809 h 399900"/>
              <a:gd name="connsiteX4" fmla="*/ 0 w 318052"/>
              <a:gd name="connsiteY4" fmla="*/ 384313 h 399900"/>
              <a:gd name="connsiteX5" fmla="*/ 106017 w 318052"/>
              <a:gd name="connsiteY5" fmla="*/ 384313 h 399900"/>
              <a:gd name="connsiteX6" fmla="*/ 132521 w 318052"/>
              <a:gd name="connsiteY6" fmla="*/ 344556 h 399900"/>
              <a:gd name="connsiteX7" fmla="*/ 198782 w 318052"/>
              <a:gd name="connsiteY7" fmla="*/ 291548 h 399900"/>
              <a:gd name="connsiteX8" fmla="*/ 225287 w 318052"/>
              <a:gd name="connsiteY8" fmla="*/ 212035 h 399900"/>
              <a:gd name="connsiteX9" fmla="*/ 278295 w 318052"/>
              <a:gd name="connsiteY9" fmla="*/ 145774 h 399900"/>
              <a:gd name="connsiteX10" fmla="*/ 304800 w 318052"/>
              <a:gd name="connsiteY10" fmla="*/ 13252 h 399900"/>
              <a:gd name="connsiteX11" fmla="*/ 318052 w 318052"/>
              <a:gd name="connsiteY11" fmla="*/ 0 h 39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052" h="399900">
                <a:moveTo>
                  <a:pt x="145774" y="26504"/>
                </a:moveTo>
                <a:cubicBezTo>
                  <a:pt x="141356" y="48591"/>
                  <a:pt x="135153" y="70395"/>
                  <a:pt x="132521" y="92765"/>
                </a:cubicBezTo>
                <a:cubicBezTo>
                  <a:pt x="126306" y="145593"/>
                  <a:pt x="133505" y="200539"/>
                  <a:pt x="119269" y="251791"/>
                </a:cubicBezTo>
                <a:cubicBezTo>
                  <a:pt x="113212" y="273595"/>
                  <a:pt x="67650" y="335493"/>
                  <a:pt x="39756" y="357809"/>
                </a:cubicBezTo>
                <a:cubicBezTo>
                  <a:pt x="27319" y="367758"/>
                  <a:pt x="13252" y="375478"/>
                  <a:pt x="0" y="384313"/>
                </a:cubicBezTo>
                <a:cubicBezTo>
                  <a:pt x="40767" y="397902"/>
                  <a:pt x="58884" y="411246"/>
                  <a:pt x="106017" y="384313"/>
                </a:cubicBezTo>
                <a:cubicBezTo>
                  <a:pt x="119846" y="376411"/>
                  <a:pt x="122571" y="356993"/>
                  <a:pt x="132521" y="344556"/>
                </a:cubicBezTo>
                <a:cubicBezTo>
                  <a:pt x="154100" y="317582"/>
                  <a:pt x="169266" y="311226"/>
                  <a:pt x="198782" y="291548"/>
                </a:cubicBezTo>
                <a:cubicBezTo>
                  <a:pt x="207617" y="265044"/>
                  <a:pt x="205532" y="231791"/>
                  <a:pt x="225287" y="212035"/>
                </a:cubicBezTo>
                <a:cubicBezTo>
                  <a:pt x="263053" y="174268"/>
                  <a:pt x="244860" y="195926"/>
                  <a:pt x="278295" y="145774"/>
                </a:cubicBezTo>
                <a:cubicBezTo>
                  <a:pt x="283179" y="111591"/>
                  <a:pt x="286297" y="50258"/>
                  <a:pt x="304800" y="13252"/>
                </a:cubicBezTo>
                <a:cubicBezTo>
                  <a:pt x="307594" y="7664"/>
                  <a:pt x="313635" y="4417"/>
                  <a:pt x="31805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D66C106-B125-4088-83D9-D83707DC3F69}"/>
              </a:ext>
            </a:extLst>
          </p:cNvPr>
          <p:cNvSpPr txBox="1"/>
          <p:nvPr/>
        </p:nvSpPr>
        <p:spPr>
          <a:xfrm>
            <a:off x="477012" y="521732"/>
            <a:ext cx="535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Retrouve les parties de l’abeille…</a:t>
            </a:r>
          </a:p>
        </p:txBody>
      </p:sp>
      <p:pic>
        <p:nvPicPr>
          <p:cNvPr id="2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F98C891-FC18-45FC-A384-B64967601C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853897" y="-618818"/>
            <a:ext cx="609600" cy="609600"/>
          </a:xfrm>
          <a:prstGeom prst="rect">
            <a:avLst/>
          </a:prstGeom>
        </p:spPr>
      </p:pic>
      <p:pic>
        <p:nvPicPr>
          <p:cNvPr id="2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C92549E-C404-4485-8BC8-ECA7F8CC6B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225497" y="-644344"/>
            <a:ext cx="609600" cy="609600"/>
          </a:xfrm>
          <a:prstGeom prst="rect">
            <a:avLst/>
          </a:prstGeom>
        </p:spPr>
      </p:pic>
      <p:pic>
        <p:nvPicPr>
          <p:cNvPr id="2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E7C50DB-657F-4C07-B94D-4494C4FE9CA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258300" y="-648092"/>
            <a:ext cx="609600" cy="609600"/>
          </a:xfrm>
          <a:prstGeom prst="rect">
            <a:avLst/>
          </a:prstGeom>
        </p:spPr>
      </p:pic>
      <p:pic>
        <p:nvPicPr>
          <p:cNvPr id="2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800FD36-1CC5-4A04-80F7-C471A2AA50A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059731" y="-648092"/>
            <a:ext cx="609600" cy="609600"/>
          </a:xfrm>
          <a:prstGeom prst="rect">
            <a:avLst/>
          </a:prstGeom>
        </p:spPr>
      </p:pic>
      <p:pic>
        <p:nvPicPr>
          <p:cNvPr id="3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E77E52C-E8B2-41B1-97D0-11F9CB5ADA4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605737" y="-641843"/>
            <a:ext cx="609600" cy="609600"/>
          </a:xfrm>
          <a:prstGeom prst="rect">
            <a:avLst/>
          </a:prstGeom>
        </p:spPr>
      </p:pic>
      <p:pic>
        <p:nvPicPr>
          <p:cNvPr id="3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36166F0-7604-4396-B9CA-99196D8A8B6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446954" y="-695369"/>
            <a:ext cx="609600" cy="609600"/>
          </a:xfrm>
          <a:prstGeom prst="rect">
            <a:avLst/>
          </a:prstGeom>
        </p:spPr>
      </p:pic>
      <p:pic>
        <p:nvPicPr>
          <p:cNvPr id="3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4FEC898-2B4B-43AB-97C3-3260873C0C3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525032" y="-653697"/>
            <a:ext cx="609600" cy="609600"/>
          </a:xfrm>
          <a:prstGeom prst="rect">
            <a:avLst/>
          </a:prstGeom>
        </p:spPr>
      </p:pic>
      <p:pic>
        <p:nvPicPr>
          <p:cNvPr id="3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7F2859C-28BF-4469-A266-0643D6424BF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677135" y="-726069"/>
            <a:ext cx="609600" cy="609600"/>
          </a:xfrm>
          <a:prstGeom prst="rect">
            <a:avLst/>
          </a:prstGeom>
        </p:spPr>
      </p:pic>
      <p:pic>
        <p:nvPicPr>
          <p:cNvPr id="3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F840F44-D765-4FCD-A27F-836AB64269A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2147" y="-726069"/>
            <a:ext cx="609600" cy="609600"/>
          </a:xfrm>
          <a:prstGeom prst="rect">
            <a:avLst/>
          </a:prstGeom>
        </p:spPr>
      </p:pic>
      <p:pic>
        <p:nvPicPr>
          <p:cNvPr id="3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F7CBFF6-4A0A-4D52-AD5F-BC18B7D6B9B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45762" y="-684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2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5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18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65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37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30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144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85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144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144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91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58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42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58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47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058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26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58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3058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446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4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insecte, chien, brun, oiseau&#10;&#10;Description générée automatiquement">
            <a:extLst>
              <a:ext uri="{FF2B5EF4-FFF2-40B4-BE49-F238E27FC236}">
                <a16:creationId xmlns:a16="http://schemas.microsoft.com/office/drawing/2014/main" id="{2C3253C2-5B74-490A-A621-57DF0687A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820" y="643467"/>
            <a:ext cx="5958359" cy="557106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CFBA6CE-0C5A-4E1F-B56A-D2A4D889BCF9}"/>
              </a:ext>
            </a:extLst>
          </p:cNvPr>
          <p:cNvSpPr txBox="1"/>
          <p:nvPr/>
        </p:nvSpPr>
        <p:spPr>
          <a:xfrm>
            <a:off x="477012" y="39757"/>
            <a:ext cx="2332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L’abeille…</a:t>
            </a:r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83FB604-858A-4789-9B96-1574A59B64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5999" y="-6913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9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7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E62D023-F7FA-4A5A-B714-8BD03EFE27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76" t="49999" r="25116" b="13419"/>
          <a:stretch/>
        </p:blipFill>
        <p:spPr>
          <a:xfrm>
            <a:off x="2706393" y="564146"/>
            <a:ext cx="8282800" cy="3602736"/>
          </a:xfrm>
          <a:prstGeom prst="rect">
            <a:avLst/>
          </a:prstGeom>
        </p:spPr>
      </p:pic>
      <p:sp>
        <p:nvSpPr>
          <p:cNvPr id="72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BE783C-D273-4A8D-8D12-CA5151A8BAE1}"/>
              </a:ext>
            </a:extLst>
          </p:cNvPr>
          <p:cNvSpPr txBox="1"/>
          <p:nvPr/>
        </p:nvSpPr>
        <p:spPr>
          <a:xfrm>
            <a:off x="2886277" y="4387169"/>
            <a:ext cx="1174640" cy="37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oeuf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B9FF0F-A16E-43AF-82D0-8257ACBB743C}"/>
              </a:ext>
            </a:extLst>
          </p:cNvPr>
          <p:cNvSpPr txBox="1"/>
          <p:nvPr/>
        </p:nvSpPr>
        <p:spPr>
          <a:xfrm>
            <a:off x="4885181" y="4454128"/>
            <a:ext cx="102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larves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A7DCF73-B3F7-41B2-8493-1E4BFEE79A6A}"/>
              </a:ext>
            </a:extLst>
          </p:cNvPr>
          <p:cNvSpPr txBox="1"/>
          <p:nvPr/>
        </p:nvSpPr>
        <p:spPr>
          <a:xfrm>
            <a:off x="7751735" y="4400259"/>
            <a:ext cx="147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Larve âgée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A47AF7B-8883-42E2-97AD-DC04998094CF}"/>
              </a:ext>
            </a:extLst>
          </p:cNvPr>
          <p:cNvSpPr txBox="1"/>
          <p:nvPr/>
        </p:nvSpPr>
        <p:spPr>
          <a:xfrm>
            <a:off x="9661025" y="3910902"/>
            <a:ext cx="117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nymphe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2E8B3A7-1DB3-4F70-B941-C8B678265B08}"/>
              </a:ext>
            </a:extLst>
          </p:cNvPr>
          <p:cNvCxnSpPr/>
          <p:nvPr/>
        </p:nvCxnSpPr>
        <p:spPr>
          <a:xfrm flipV="1">
            <a:off x="2902697" y="3955936"/>
            <a:ext cx="185530" cy="335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844D6537-703F-422E-BDA4-4C3625BCB67A}"/>
              </a:ext>
            </a:extLst>
          </p:cNvPr>
          <p:cNvCxnSpPr/>
          <p:nvPr/>
        </p:nvCxnSpPr>
        <p:spPr>
          <a:xfrm flipH="1" flipV="1">
            <a:off x="4770783" y="3955936"/>
            <a:ext cx="463826" cy="548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27392E93-4A3A-4BA5-BB79-9871A612731F}"/>
              </a:ext>
            </a:extLst>
          </p:cNvPr>
          <p:cNvCxnSpPr/>
          <p:nvPr/>
        </p:nvCxnSpPr>
        <p:spPr>
          <a:xfrm flipV="1">
            <a:off x="5256916" y="3987373"/>
            <a:ext cx="617888" cy="504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3BEE7C0E-E8DE-447A-BF05-2D1CB68F261C}"/>
              </a:ext>
            </a:extLst>
          </p:cNvPr>
          <p:cNvCxnSpPr/>
          <p:nvPr/>
        </p:nvCxnSpPr>
        <p:spPr>
          <a:xfrm flipV="1">
            <a:off x="8337294" y="3987373"/>
            <a:ext cx="0" cy="44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 descr="Une image contenant photo, alimentation&#10;&#10;Description générée automatiquement">
            <a:extLst>
              <a:ext uri="{FF2B5EF4-FFF2-40B4-BE49-F238E27FC236}">
                <a16:creationId xmlns:a16="http://schemas.microsoft.com/office/drawing/2014/main" id="{54861EA3-E82E-4C42-873E-EDC4B24E77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21" r="1268" b="66674"/>
          <a:stretch/>
        </p:blipFill>
        <p:spPr>
          <a:xfrm>
            <a:off x="4500441" y="5133208"/>
            <a:ext cx="4296522" cy="145468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CEDF00E-C6CF-4D07-84FA-AAD6A8DFE5C1}"/>
              </a:ext>
            </a:extLst>
          </p:cNvPr>
          <p:cNvSpPr txBox="1"/>
          <p:nvPr/>
        </p:nvSpPr>
        <p:spPr>
          <a:xfrm>
            <a:off x="570208" y="-211667"/>
            <a:ext cx="8915399" cy="1162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4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méthamorphose</a:t>
            </a:r>
            <a:r>
              <a:rPr lang="en-US" sz="4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l’abeille</a:t>
            </a:r>
            <a:endParaRPr lang="en-US" sz="4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25FA25B-50D0-48B9-954D-D10649A512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2347" y="-6599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1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0E32C0-1E98-4755-9DA2-80A84DB225CB}"/>
              </a:ext>
            </a:extLst>
          </p:cNvPr>
          <p:cNvSpPr/>
          <p:nvPr/>
        </p:nvSpPr>
        <p:spPr>
          <a:xfrm>
            <a:off x="1655299" y="119576"/>
            <a:ext cx="4576689" cy="4500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Chansons/ comptines :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GS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La danse des abeilles : </a:t>
            </a:r>
            <a:r>
              <a:rPr lang="fr-FR" sz="2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https://youtu.be/Wk2thWilc8A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D956E388-4383-4399-8E56-20E188C541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162" b="5234"/>
          <a:stretch/>
        </p:blipFill>
        <p:spPr>
          <a:xfrm>
            <a:off x="526598" y="1776615"/>
            <a:ext cx="6834089" cy="496180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4F0E3D1-AEF8-4866-9A44-E186EFAF92E3}"/>
              </a:ext>
            </a:extLst>
          </p:cNvPr>
          <p:cNvSpPr txBox="1"/>
          <p:nvPr/>
        </p:nvSpPr>
        <p:spPr>
          <a:xfrm>
            <a:off x="7577797" y="717411"/>
            <a:ext cx="4614203" cy="914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Bzz le chant des abeilles :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https://youtu.be/qE7UefC_olI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6DF0FA9-EC2B-498B-A330-72868A9DE6A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197" y="2992672"/>
            <a:ext cx="2049780" cy="2118360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2BCF225-0446-48BA-A614-C564A9E64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39597" y="-6433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2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nimal&#10;&#10;Description générée automatiquement">
            <a:extLst>
              <a:ext uri="{FF2B5EF4-FFF2-40B4-BE49-F238E27FC236}">
                <a16:creationId xmlns:a16="http://schemas.microsoft.com/office/drawing/2014/main" id="{35DDB381-EFC6-4D40-9A5C-49541E82D4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" b="1"/>
          <a:stretch/>
        </p:blipFill>
        <p:spPr>
          <a:xfrm>
            <a:off x="6887045" y="10"/>
            <a:ext cx="4661488" cy="3104198"/>
          </a:xfrm>
          <a:prstGeom prst="rect">
            <a:avLst/>
          </a:prstGeom>
        </p:spPr>
      </p:pic>
      <p:pic>
        <p:nvPicPr>
          <p:cNvPr id="7" name="Image 6" descr="Une image contenant nid d’abeille, objet, alimentation, intérieur&#10;&#10;Description générée automatiquement">
            <a:extLst>
              <a:ext uri="{FF2B5EF4-FFF2-40B4-BE49-F238E27FC236}">
                <a16:creationId xmlns:a16="http://schemas.microsoft.com/office/drawing/2014/main" id="{CD166AA9-1888-4BDA-9C65-44DFC37C98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704"/>
          <a:stretch/>
        </p:blipFill>
        <p:spPr>
          <a:xfrm>
            <a:off x="5419265" y="3265081"/>
            <a:ext cx="5068528" cy="2971128"/>
          </a:xfrm>
          <a:prstGeom prst="rect">
            <a:avLst/>
          </a:prstGeom>
        </p:spPr>
      </p:pic>
      <p:pic>
        <p:nvPicPr>
          <p:cNvPr id="5" name="Image 4" descr="Une image contenant animal, fleur, chardon&#10;&#10;Description générée automatiquement">
            <a:extLst>
              <a:ext uri="{FF2B5EF4-FFF2-40B4-BE49-F238E27FC236}">
                <a16:creationId xmlns:a16="http://schemas.microsoft.com/office/drawing/2014/main" id="{53FDD349-2523-44E1-8E77-EE9B8D05D0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2715" b="-2"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BF37DB0-B27D-4F80-98A9-20A304819F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8189" y="-6096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7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A7984D-6ADB-41BA-AFBD-32458DE04098}"/>
              </a:ext>
            </a:extLst>
          </p:cNvPr>
          <p:cNvSpPr/>
          <p:nvPr/>
        </p:nvSpPr>
        <p:spPr>
          <a:xfrm>
            <a:off x="993913" y="698962"/>
            <a:ext cx="1119808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                                </a:t>
            </a:r>
            <a:r>
              <a:rPr lang="fr-FR" sz="3200" b="1" dirty="0"/>
              <a:t>Le travail de l’apiculteur</a:t>
            </a:r>
          </a:p>
          <a:p>
            <a:endParaRPr lang="fr-FR" sz="2000" b="1" dirty="0"/>
          </a:p>
          <a:p>
            <a:r>
              <a:rPr lang="fr-FR" dirty="0"/>
              <a:t>Comment </a:t>
            </a:r>
            <a:r>
              <a:rPr lang="fr-FR" b="1" dirty="0"/>
              <a:t>récupérer un essaim dans un arbre</a:t>
            </a:r>
            <a:r>
              <a:rPr lang="fr-FR" dirty="0"/>
              <a:t>?</a:t>
            </a:r>
            <a:r>
              <a:rPr lang="fr-FR" dirty="0">
                <a:highlight>
                  <a:srgbClr val="FFFF00"/>
                </a:highlight>
              </a:rPr>
              <a:t> P/M/G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4"/>
              </a:rPr>
              <a:t>https://www.recreatisse.com/wp-content/uploads/2019/04/DIAPORAMA-travail-apiculteur-1.pdf</a:t>
            </a:r>
            <a:endParaRPr lang="fr-FR" dirty="0"/>
          </a:p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53E0F-1CFB-453E-8172-3E1F77EDEB46}"/>
              </a:ext>
            </a:extLst>
          </p:cNvPr>
          <p:cNvSpPr/>
          <p:nvPr/>
        </p:nvSpPr>
        <p:spPr>
          <a:xfrm>
            <a:off x="993913" y="3735573"/>
            <a:ext cx="6811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https://www.youtube.com/watch?v=vKEF0SZ_ki0</a:t>
            </a:r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E4D6E3-3E9C-435F-9192-1124EFA2F18E}"/>
              </a:ext>
            </a:extLst>
          </p:cNvPr>
          <p:cNvSpPr txBox="1"/>
          <p:nvPr/>
        </p:nvSpPr>
        <p:spPr>
          <a:xfrm>
            <a:off x="993913" y="3244334"/>
            <a:ext cx="527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Vidéo pédagogique </a:t>
            </a:r>
            <a:r>
              <a:rPr lang="fr-FR" b="1" dirty="0"/>
              <a:t>fabrication du miel</a:t>
            </a:r>
            <a:r>
              <a:rPr lang="fr-FR" dirty="0"/>
              <a:t>: </a:t>
            </a:r>
            <a:r>
              <a:rPr lang="fr-FR" dirty="0">
                <a:highlight>
                  <a:srgbClr val="FFFF00"/>
                </a:highlight>
              </a:rPr>
              <a:t>GS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03B46-857B-488F-8D3D-199F0AA94D40}"/>
              </a:ext>
            </a:extLst>
          </p:cNvPr>
          <p:cNvSpPr/>
          <p:nvPr/>
        </p:nvSpPr>
        <p:spPr>
          <a:xfrm>
            <a:off x="1042956" y="5512707"/>
            <a:ext cx="5825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6"/>
              </a:rPr>
              <a:t>https://www.youtube.com/watch?v=v1sF7RNJQTY</a:t>
            </a:r>
            <a:endParaRPr lang="fr-FR" dirty="0"/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CE1FC6-5BE5-4A9B-9015-2E4C458C594D}"/>
              </a:ext>
            </a:extLst>
          </p:cNvPr>
          <p:cNvSpPr txBox="1"/>
          <p:nvPr/>
        </p:nvSpPr>
        <p:spPr>
          <a:xfrm>
            <a:off x="1042956" y="5019959"/>
            <a:ext cx="555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Sensibiliser au </a:t>
            </a:r>
            <a:r>
              <a:rPr lang="fr-FR" b="1" dirty="0"/>
              <a:t>rôle essentiel des abeilles</a:t>
            </a:r>
            <a:r>
              <a:rPr lang="fr-FR" dirty="0"/>
              <a:t>: </a:t>
            </a:r>
            <a:r>
              <a:rPr lang="fr-FR" dirty="0">
                <a:highlight>
                  <a:srgbClr val="FFFF00"/>
                </a:highlight>
              </a:rPr>
              <a:t>P/M/G</a:t>
            </a:r>
          </a:p>
        </p:txBody>
      </p:sp>
      <p:pic>
        <p:nvPicPr>
          <p:cNvPr id="1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BA907CA-4C23-491A-91CB-AC215215EA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34007" y="-641901"/>
            <a:ext cx="609600" cy="609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8CC0047-ACD7-4243-B3A1-33FB6A73D6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4407" y="3019471"/>
            <a:ext cx="2438400" cy="23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2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EA12C6-0173-4621-9F6D-65B656DE4333}"/>
              </a:ext>
            </a:extLst>
          </p:cNvPr>
          <p:cNvSpPr/>
          <p:nvPr/>
        </p:nvSpPr>
        <p:spPr>
          <a:xfrm>
            <a:off x="1753772" y="298148"/>
            <a:ext cx="8262425" cy="4170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Documentaires : </a:t>
            </a:r>
            <a:r>
              <a:rPr lang="fr-FR" sz="2800" u="sng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P/M/G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abeilles font du miel…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https://youtu.be/x5SdEBlF0c8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 les abeilles fabriquent elles du miel ? </a:t>
            </a:r>
            <a:r>
              <a:rPr lang="fr-FR" sz="2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https://youtu.be/8IfoF6-ogmI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F2BA2B-A101-40D3-B7AD-D8B2657AA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639" y="702819"/>
            <a:ext cx="2438400" cy="23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2104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331</Words>
  <Application>Microsoft Office PowerPoint</Application>
  <PresentationFormat>Grand écran</PresentationFormat>
  <Paragraphs>67</Paragraphs>
  <Slides>13</Slides>
  <Notes>0</Notes>
  <HiddenSlides>0</HiddenSlides>
  <MMClips>21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Roboto</vt:lpstr>
      <vt:lpstr>Wingdings 3</vt:lpstr>
      <vt:lpstr>Brin</vt:lpstr>
      <vt:lpstr>Explorer le monde  A la découverte des abeilles…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Explorer le monde  A la découverte des abeilles…</dc:title>
  <dc:creator>DaniellePro</dc:creator>
  <cp:lastModifiedBy>DaniellePro</cp:lastModifiedBy>
  <cp:revision>21</cp:revision>
  <dcterms:created xsi:type="dcterms:W3CDTF">2020-06-02T07:08:13Z</dcterms:created>
  <dcterms:modified xsi:type="dcterms:W3CDTF">2020-06-08T08:35:43Z</dcterms:modified>
</cp:coreProperties>
</file>